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9" r:id="rId41"/>
    <p:sldId id="330" r:id="rId42"/>
    <p:sldId id="331" r:id="rId43"/>
    <p:sldId id="332" r:id="rId44"/>
    <p:sldId id="333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4" r:id="rId54"/>
    <p:sldId id="345" r:id="rId55"/>
    <p:sldId id="346" r:id="rId56"/>
    <p:sldId id="347" r:id="rId57"/>
    <p:sldId id="34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3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542F4B-E9B7-456F-B4C8-BF12BFC74E6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6FCD4E-3283-4BAE-B80C-471E5E5CBB38}">
      <dgm:prSet/>
      <dgm:spPr>
        <a:solidFill>
          <a:srgbClr val="00B0F0"/>
        </a:solidFill>
      </dgm:spPr>
      <dgm:t>
        <a:bodyPr/>
        <a:lstStyle/>
        <a:p>
          <a:pPr algn="ctr"/>
          <a:r>
            <a:rPr lang="en-US" dirty="0"/>
            <a:t>Maximum Cumulative deficit</a:t>
          </a:r>
        </a:p>
      </dgm:t>
    </dgm:pt>
    <dgm:pt modelId="{AD75DE81-F573-447C-B728-18406761CFDF}" type="parTrans" cxnId="{045CC40D-40C3-4AFB-951D-67C4557BA0AF}">
      <dgm:prSet/>
      <dgm:spPr/>
      <dgm:t>
        <a:bodyPr/>
        <a:lstStyle/>
        <a:p>
          <a:endParaRPr lang="en-US"/>
        </a:p>
      </dgm:t>
    </dgm:pt>
    <dgm:pt modelId="{950D0A6A-58C5-4375-A4FF-FEDF407B976E}" type="sibTrans" cxnId="{045CC40D-40C3-4AFB-951D-67C4557BA0AF}">
      <dgm:prSet/>
      <dgm:spPr/>
      <dgm:t>
        <a:bodyPr/>
        <a:lstStyle/>
        <a:p>
          <a:endParaRPr lang="en-US"/>
        </a:p>
      </dgm:t>
    </dgm:pt>
    <dgm:pt modelId="{A2FB1A23-96AB-4630-BB07-A0862E8FCDFA}">
      <dgm:prSet/>
      <dgm:spPr>
        <a:solidFill>
          <a:srgbClr val="00B0F0"/>
        </a:solidFill>
      </dgm:spPr>
      <dgm:t>
        <a:bodyPr/>
        <a:lstStyle/>
        <a:p>
          <a:pPr algn="ctr"/>
          <a:r>
            <a:rPr lang="en-US" dirty="0"/>
            <a:t>Total Inflow</a:t>
          </a:r>
        </a:p>
      </dgm:t>
    </dgm:pt>
    <dgm:pt modelId="{4065F372-FAFD-4201-B07E-EA5F7E83F4B7}" type="parTrans" cxnId="{55638C1E-BD5C-42C2-BDC8-76868FF302BF}">
      <dgm:prSet/>
      <dgm:spPr/>
      <dgm:t>
        <a:bodyPr/>
        <a:lstStyle/>
        <a:p>
          <a:endParaRPr lang="en-US"/>
        </a:p>
      </dgm:t>
    </dgm:pt>
    <dgm:pt modelId="{19E1106C-4360-4F93-9E87-EB61B546C47A}" type="sibTrans" cxnId="{55638C1E-BD5C-42C2-BDC8-76868FF302BF}">
      <dgm:prSet/>
      <dgm:spPr/>
      <dgm:t>
        <a:bodyPr/>
        <a:lstStyle/>
        <a:p>
          <a:endParaRPr lang="en-US"/>
        </a:p>
      </dgm:t>
    </dgm:pt>
    <dgm:pt modelId="{34EA37FC-E13A-46AE-9CF9-78F262FCE74C}">
      <dgm:prSet/>
      <dgm:spPr>
        <a:solidFill>
          <a:srgbClr val="00B0F0"/>
        </a:solidFill>
      </dgm:spPr>
      <dgm:t>
        <a:bodyPr/>
        <a:lstStyle/>
        <a:p>
          <a:pPr algn="ctr"/>
          <a:r>
            <a:rPr lang="en-US" dirty="0"/>
            <a:t>Total demand</a:t>
          </a:r>
        </a:p>
      </dgm:t>
    </dgm:pt>
    <dgm:pt modelId="{7DF4D371-9584-4A13-A4D4-4405F72C3443}" type="parTrans" cxnId="{0AE0CA71-6EC2-43B7-89CF-009D3E4B8ACD}">
      <dgm:prSet/>
      <dgm:spPr/>
      <dgm:t>
        <a:bodyPr/>
        <a:lstStyle/>
        <a:p>
          <a:endParaRPr lang="en-US"/>
        </a:p>
      </dgm:t>
    </dgm:pt>
    <dgm:pt modelId="{6A978564-A48A-4390-902A-B9CF56EC537B}" type="sibTrans" cxnId="{0AE0CA71-6EC2-43B7-89CF-009D3E4B8ACD}">
      <dgm:prSet/>
      <dgm:spPr/>
      <dgm:t>
        <a:bodyPr/>
        <a:lstStyle/>
        <a:p>
          <a:endParaRPr lang="en-US"/>
        </a:p>
      </dgm:t>
    </dgm:pt>
    <dgm:pt modelId="{B433B1D9-E4E7-41D8-913C-106C06DC87B0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       -</a:t>
          </a:r>
        </a:p>
      </dgm:t>
    </dgm:pt>
    <dgm:pt modelId="{D4BFC8DA-DCD0-4CF5-8D9E-F46D6FDD1B67}" type="parTrans" cxnId="{211EF35E-3B16-45B3-9D3A-07CA7D0E652F}">
      <dgm:prSet/>
      <dgm:spPr/>
      <dgm:t>
        <a:bodyPr/>
        <a:lstStyle/>
        <a:p>
          <a:endParaRPr lang="en-US"/>
        </a:p>
      </dgm:t>
    </dgm:pt>
    <dgm:pt modelId="{AFD4F757-233A-42E9-85EE-6746C4E53AFF}" type="sibTrans" cxnId="{211EF35E-3B16-45B3-9D3A-07CA7D0E652F}">
      <dgm:prSet/>
      <dgm:spPr/>
      <dgm:t>
        <a:bodyPr/>
        <a:lstStyle/>
        <a:p>
          <a:endParaRPr lang="en-US"/>
        </a:p>
      </dgm:t>
    </dgm:pt>
    <dgm:pt modelId="{B5DF77D7-2A97-4376-9731-719556758676}">
      <dgm:prSet/>
      <dgm:spPr>
        <a:solidFill>
          <a:srgbClr val="00B0F0"/>
        </a:solidFill>
      </dgm:spPr>
      <dgm:t>
        <a:bodyPr/>
        <a:lstStyle/>
        <a:p>
          <a:pPr algn="ctr"/>
          <a:r>
            <a:rPr lang="en-US" dirty="0"/>
            <a:t>+</a:t>
          </a:r>
        </a:p>
      </dgm:t>
    </dgm:pt>
    <dgm:pt modelId="{0A09A72D-ADFD-457D-B002-627E8B29608B}" type="parTrans" cxnId="{F23436F3-0457-4B06-BBE8-FF007070FC9C}">
      <dgm:prSet/>
      <dgm:spPr/>
      <dgm:t>
        <a:bodyPr/>
        <a:lstStyle/>
        <a:p>
          <a:endParaRPr lang="en-US"/>
        </a:p>
      </dgm:t>
    </dgm:pt>
    <dgm:pt modelId="{E166E163-9D7E-488D-BBE1-768252554E3C}" type="sibTrans" cxnId="{F23436F3-0457-4B06-BBE8-FF007070FC9C}">
      <dgm:prSet/>
      <dgm:spPr/>
      <dgm:t>
        <a:bodyPr/>
        <a:lstStyle/>
        <a:p>
          <a:endParaRPr lang="en-US"/>
        </a:p>
      </dgm:t>
    </dgm:pt>
    <dgm:pt modelId="{E29244B9-D7C2-42F5-B00C-F52D6D78DE8A}">
      <dgm:prSet/>
      <dgm:spPr>
        <a:solidFill>
          <a:srgbClr val="00B0F0"/>
        </a:solidFill>
      </dgm:spPr>
      <dgm:t>
        <a:bodyPr/>
        <a:lstStyle/>
        <a:p>
          <a:r>
            <a:rPr lang="en-US" dirty="0"/>
            <a:t>     +</a:t>
          </a:r>
        </a:p>
      </dgm:t>
    </dgm:pt>
    <dgm:pt modelId="{CBEB34B2-E28B-4ECA-AE7E-B6B00E720214}" type="sibTrans" cxnId="{2F1D0BD0-9E20-484E-AACE-52DC413D4D6D}">
      <dgm:prSet/>
      <dgm:spPr/>
      <dgm:t>
        <a:bodyPr/>
        <a:lstStyle/>
        <a:p>
          <a:endParaRPr lang="en-US"/>
        </a:p>
      </dgm:t>
    </dgm:pt>
    <dgm:pt modelId="{0F2B9BB1-D32E-483F-AB3A-FFA36C534091}" type="parTrans" cxnId="{2F1D0BD0-9E20-484E-AACE-52DC413D4D6D}">
      <dgm:prSet/>
      <dgm:spPr/>
      <dgm:t>
        <a:bodyPr/>
        <a:lstStyle/>
        <a:p>
          <a:endParaRPr lang="en-US"/>
        </a:p>
      </dgm:t>
    </dgm:pt>
    <dgm:pt modelId="{FDAAB379-EBA4-4AEE-B924-1AB7A44462FD}">
      <dgm:prSet/>
      <dgm:spPr>
        <a:solidFill>
          <a:srgbClr val="00B0F0"/>
        </a:solidFill>
      </dgm:spPr>
      <dgm:t>
        <a:bodyPr/>
        <a:lstStyle/>
        <a:p>
          <a:pPr algn="ctr"/>
          <a:r>
            <a:rPr lang="en-US" dirty="0"/>
            <a:t>Maximum Cumulative surplus</a:t>
          </a:r>
        </a:p>
      </dgm:t>
    </dgm:pt>
    <dgm:pt modelId="{CEF70477-F826-47B3-9C35-2DD307B6699C}" type="sibTrans" cxnId="{FC6A3C64-83DB-47E8-B1B9-DA7F7BA83277}">
      <dgm:prSet/>
      <dgm:spPr/>
      <dgm:t>
        <a:bodyPr/>
        <a:lstStyle/>
        <a:p>
          <a:endParaRPr lang="en-US"/>
        </a:p>
      </dgm:t>
    </dgm:pt>
    <dgm:pt modelId="{13EE42D0-2994-4549-A2FF-C0AC6F34D851}" type="parTrans" cxnId="{FC6A3C64-83DB-47E8-B1B9-DA7F7BA83277}">
      <dgm:prSet/>
      <dgm:spPr/>
      <dgm:t>
        <a:bodyPr/>
        <a:lstStyle/>
        <a:p>
          <a:endParaRPr lang="en-US"/>
        </a:p>
      </dgm:t>
    </dgm:pt>
    <dgm:pt modelId="{F2CA0BCE-956C-4A5B-B66C-F6095134AFAA}" type="pres">
      <dgm:prSet presAssocID="{A6542F4B-E9B7-456F-B4C8-BF12BFC74E60}" presName="linear" presStyleCnt="0">
        <dgm:presLayoutVars>
          <dgm:animLvl val="lvl"/>
          <dgm:resizeHandles val="exact"/>
        </dgm:presLayoutVars>
      </dgm:prSet>
      <dgm:spPr/>
    </dgm:pt>
    <dgm:pt modelId="{AD31A059-B3AA-4DED-BA74-6FA81B35BB5F}" type="pres">
      <dgm:prSet presAssocID="{FDAAB379-EBA4-4AEE-B924-1AB7A44462FD}" presName="parentText" presStyleLbl="node1" presStyleIdx="0" presStyleCnt="7" custLinFactNeighborX="-189" custLinFactNeighborY="-10552">
        <dgm:presLayoutVars>
          <dgm:chMax val="0"/>
          <dgm:bulletEnabled val="1"/>
        </dgm:presLayoutVars>
      </dgm:prSet>
      <dgm:spPr/>
    </dgm:pt>
    <dgm:pt modelId="{C4D255E9-D50E-4CC7-BE30-911897498F17}" type="pres">
      <dgm:prSet presAssocID="{CEF70477-F826-47B3-9C35-2DD307B6699C}" presName="spacer" presStyleCnt="0"/>
      <dgm:spPr/>
    </dgm:pt>
    <dgm:pt modelId="{10F01C26-901D-49C7-B320-0075FA408665}" type="pres">
      <dgm:prSet presAssocID="{E29244B9-D7C2-42F5-B00C-F52D6D78DE8A}" presName="parentText" presStyleLbl="node1" presStyleIdx="1" presStyleCnt="7" custFlipHor="1" custScaleX="11653" custLinFactY="-95" custLinFactNeighborX="618" custLinFactNeighborY="-100000">
        <dgm:presLayoutVars>
          <dgm:chMax val="0"/>
          <dgm:bulletEnabled val="1"/>
        </dgm:presLayoutVars>
      </dgm:prSet>
      <dgm:spPr/>
    </dgm:pt>
    <dgm:pt modelId="{3655E8F2-20CE-45BB-B6F8-A645D221E79A}" type="pres">
      <dgm:prSet presAssocID="{CBEB34B2-E28B-4ECA-AE7E-B6B00E720214}" presName="spacer" presStyleCnt="0"/>
      <dgm:spPr/>
    </dgm:pt>
    <dgm:pt modelId="{DAED7B98-8099-4455-9F9A-6B348713AFEC}" type="pres">
      <dgm:prSet presAssocID="{DA6FCD4E-3283-4BAE-B80C-471E5E5CBB38}" presName="parentText" presStyleLbl="node1" presStyleIdx="2" presStyleCnt="7" custLinFactNeighborY="-22688">
        <dgm:presLayoutVars>
          <dgm:chMax val="0"/>
          <dgm:bulletEnabled val="1"/>
        </dgm:presLayoutVars>
      </dgm:prSet>
      <dgm:spPr/>
    </dgm:pt>
    <dgm:pt modelId="{0309DB76-0AB8-453D-817B-DE3E8A3F9C3C}" type="pres">
      <dgm:prSet presAssocID="{950D0A6A-58C5-4375-A4FF-FEDF407B976E}" presName="spacer" presStyleCnt="0"/>
      <dgm:spPr/>
    </dgm:pt>
    <dgm:pt modelId="{6C5460C1-9AA9-4F74-BE58-20088DD0A469}" type="pres">
      <dgm:prSet presAssocID="{B433B1D9-E4E7-41D8-913C-106C06DC87B0}" presName="parentText" presStyleLbl="node1" presStyleIdx="3" presStyleCnt="7" custScaleX="12510">
        <dgm:presLayoutVars>
          <dgm:chMax val="0"/>
          <dgm:bulletEnabled val="1"/>
        </dgm:presLayoutVars>
      </dgm:prSet>
      <dgm:spPr/>
    </dgm:pt>
    <dgm:pt modelId="{1E0EF9B0-BF9F-4C39-B492-75AF3A7F48D4}" type="pres">
      <dgm:prSet presAssocID="{AFD4F757-233A-42E9-85EE-6746C4E53AFF}" presName="spacer" presStyleCnt="0"/>
      <dgm:spPr/>
    </dgm:pt>
    <dgm:pt modelId="{BE799818-3702-4092-8C50-F9BB4BBA191D}" type="pres">
      <dgm:prSet presAssocID="{A2FB1A23-96AB-4630-BB07-A0862E8FCDFA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CAE9CDD-6EA1-4715-B6AE-935FDAA67CB8}" type="pres">
      <dgm:prSet presAssocID="{19E1106C-4360-4F93-9E87-EB61B546C47A}" presName="spacer" presStyleCnt="0"/>
      <dgm:spPr/>
    </dgm:pt>
    <dgm:pt modelId="{E9A80D4F-6EC5-4D3D-916F-E58F6A1A8933}" type="pres">
      <dgm:prSet presAssocID="{B5DF77D7-2A97-4376-9731-719556758676}" presName="parentText" presStyleLbl="node1" presStyleIdx="5" presStyleCnt="7" custScaleX="11755">
        <dgm:presLayoutVars>
          <dgm:chMax val="0"/>
          <dgm:bulletEnabled val="1"/>
        </dgm:presLayoutVars>
      </dgm:prSet>
      <dgm:spPr/>
    </dgm:pt>
    <dgm:pt modelId="{601BEDF6-08C6-4A14-B2CE-E30529413B0B}" type="pres">
      <dgm:prSet presAssocID="{E166E163-9D7E-488D-BBE1-768252554E3C}" presName="spacer" presStyleCnt="0"/>
      <dgm:spPr/>
    </dgm:pt>
    <dgm:pt modelId="{2D9E874B-2553-4876-85DA-672686DBE3E9}" type="pres">
      <dgm:prSet presAssocID="{34EA37FC-E13A-46AE-9CF9-78F262FCE74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0FE3BA0A-3A31-47AD-BE50-B1840F0F871E}" type="presOf" srcId="{FDAAB379-EBA4-4AEE-B924-1AB7A44462FD}" destId="{AD31A059-B3AA-4DED-BA74-6FA81B35BB5F}" srcOrd="0" destOrd="0" presId="urn:microsoft.com/office/officeart/2005/8/layout/vList2"/>
    <dgm:cxn modelId="{045CC40D-40C3-4AFB-951D-67C4557BA0AF}" srcId="{A6542F4B-E9B7-456F-B4C8-BF12BFC74E60}" destId="{DA6FCD4E-3283-4BAE-B80C-471E5E5CBB38}" srcOrd="2" destOrd="0" parTransId="{AD75DE81-F573-447C-B728-18406761CFDF}" sibTransId="{950D0A6A-58C5-4375-A4FF-FEDF407B976E}"/>
    <dgm:cxn modelId="{55638C1E-BD5C-42C2-BDC8-76868FF302BF}" srcId="{A6542F4B-E9B7-456F-B4C8-BF12BFC74E60}" destId="{A2FB1A23-96AB-4630-BB07-A0862E8FCDFA}" srcOrd="4" destOrd="0" parTransId="{4065F372-FAFD-4201-B07E-EA5F7E83F4B7}" sibTransId="{19E1106C-4360-4F93-9E87-EB61B546C47A}"/>
    <dgm:cxn modelId="{3FF43528-1545-49A8-8F23-434D5566D099}" type="presOf" srcId="{DA6FCD4E-3283-4BAE-B80C-471E5E5CBB38}" destId="{DAED7B98-8099-4455-9F9A-6B348713AFEC}" srcOrd="0" destOrd="0" presId="urn:microsoft.com/office/officeart/2005/8/layout/vList2"/>
    <dgm:cxn modelId="{6338BC33-F8C5-419D-9BE7-CA71FE5AEC9E}" type="presOf" srcId="{B5DF77D7-2A97-4376-9731-719556758676}" destId="{E9A80D4F-6EC5-4D3D-916F-E58F6A1A8933}" srcOrd="0" destOrd="0" presId="urn:microsoft.com/office/officeart/2005/8/layout/vList2"/>
    <dgm:cxn modelId="{211EF35E-3B16-45B3-9D3A-07CA7D0E652F}" srcId="{A6542F4B-E9B7-456F-B4C8-BF12BFC74E60}" destId="{B433B1D9-E4E7-41D8-913C-106C06DC87B0}" srcOrd="3" destOrd="0" parTransId="{D4BFC8DA-DCD0-4CF5-8D9E-F46D6FDD1B67}" sibTransId="{AFD4F757-233A-42E9-85EE-6746C4E53AFF}"/>
    <dgm:cxn modelId="{A2586462-1F70-4118-8E24-F855FEABB839}" type="presOf" srcId="{E29244B9-D7C2-42F5-B00C-F52D6D78DE8A}" destId="{10F01C26-901D-49C7-B320-0075FA408665}" srcOrd="0" destOrd="0" presId="urn:microsoft.com/office/officeart/2005/8/layout/vList2"/>
    <dgm:cxn modelId="{FC6A3C64-83DB-47E8-B1B9-DA7F7BA83277}" srcId="{A6542F4B-E9B7-456F-B4C8-BF12BFC74E60}" destId="{FDAAB379-EBA4-4AEE-B924-1AB7A44462FD}" srcOrd="0" destOrd="0" parTransId="{13EE42D0-2994-4549-A2FF-C0AC6F34D851}" sibTransId="{CEF70477-F826-47B3-9C35-2DD307B6699C}"/>
    <dgm:cxn modelId="{0AE0CA71-6EC2-43B7-89CF-009D3E4B8ACD}" srcId="{A6542F4B-E9B7-456F-B4C8-BF12BFC74E60}" destId="{34EA37FC-E13A-46AE-9CF9-78F262FCE74C}" srcOrd="6" destOrd="0" parTransId="{7DF4D371-9584-4A13-A4D4-4405F72C3443}" sibTransId="{6A978564-A48A-4390-902A-B9CF56EC537B}"/>
    <dgm:cxn modelId="{12219792-C71F-4E77-A856-286AE42159D2}" type="presOf" srcId="{B433B1D9-E4E7-41D8-913C-106C06DC87B0}" destId="{6C5460C1-9AA9-4F74-BE58-20088DD0A469}" srcOrd="0" destOrd="0" presId="urn:microsoft.com/office/officeart/2005/8/layout/vList2"/>
    <dgm:cxn modelId="{552BD9B0-A353-491C-B701-9550D920CC8B}" type="presOf" srcId="{A6542F4B-E9B7-456F-B4C8-BF12BFC74E60}" destId="{F2CA0BCE-956C-4A5B-B66C-F6095134AFAA}" srcOrd="0" destOrd="0" presId="urn:microsoft.com/office/officeart/2005/8/layout/vList2"/>
    <dgm:cxn modelId="{8653CAC8-49CC-4502-9CDB-6BBCAE878A74}" type="presOf" srcId="{34EA37FC-E13A-46AE-9CF9-78F262FCE74C}" destId="{2D9E874B-2553-4876-85DA-672686DBE3E9}" srcOrd="0" destOrd="0" presId="urn:microsoft.com/office/officeart/2005/8/layout/vList2"/>
    <dgm:cxn modelId="{2F1D0BD0-9E20-484E-AACE-52DC413D4D6D}" srcId="{A6542F4B-E9B7-456F-B4C8-BF12BFC74E60}" destId="{E29244B9-D7C2-42F5-B00C-F52D6D78DE8A}" srcOrd="1" destOrd="0" parTransId="{0F2B9BB1-D32E-483F-AB3A-FFA36C534091}" sibTransId="{CBEB34B2-E28B-4ECA-AE7E-B6B00E720214}"/>
    <dgm:cxn modelId="{F23436F3-0457-4B06-BBE8-FF007070FC9C}" srcId="{A6542F4B-E9B7-456F-B4C8-BF12BFC74E60}" destId="{B5DF77D7-2A97-4376-9731-719556758676}" srcOrd="5" destOrd="0" parTransId="{0A09A72D-ADFD-457D-B002-627E8B29608B}" sibTransId="{E166E163-9D7E-488D-BBE1-768252554E3C}"/>
    <dgm:cxn modelId="{FC6EA1FA-3779-4386-9448-D650302B2599}" type="presOf" srcId="{A2FB1A23-96AB-4630-BB07-A0862E8FCDFA}" destId="{BE799818-3702-4092-8C50-F9BB4BBA191D}" srcOrd="0" destOrd="0" presId="urn:microsoft.com/office/officeart/2005/8/layout/vList2"/>
    <dgm:cxn modelId="{FEB255D3-A1CD-4417-A85D-0B4CE0EE6955}" type="presParOf" srcId="{F2CA0BCE-956C-4A5B-B66C-F6095134AFAA}" destId="{AD31A059-B3AA-4DED-BA74-6FA81B35BB5F}" srcOrd="0" destOrd="0" presId="urn:microsoft.com/office/officeart/2005/8/layout/vList2"/>
    <dgm:cxn modelId="{33C5F2A7-738C-4878-BF0D-1DCC73C4660E}" type="presParOf" srcId="{F2CA0BCE-956C-4A5B-B66C-F6095134AFAA}" destId="{C4D255E9-D50E-4CC7-BE30-911897498F17}" srcOrd="1" destOrd="0" presId="urn:microsoft.com/office/officeart/2005/8/layout/vList2"/>
    <dgm:cxn modelId="{3868A75C-1C75-498C-9BA3-6D15F321B141}" type="presParOf" srcId="{F2CA0BCE-956C-4A5B-B66C-F6095134AFAA}" destId="{10F01C26-901D-49C7-B320-0075FA408665}" srcOrd="2" destOrd="0" presId="urn:microsoft.com/office/officeart/2005/8/layout/vList2"/>
    <dgm:cxn modelId="{8862D204-9C1B-491D-806D-4EF50757DB52}" type="presParOf" srcId="{F2CA0BCE-956C-4A5B-B66C-F6095134AFAA}" destId="{3655E8F2-20CE-45BB-B6F8-A645D221E79A}" srcOrd="3" destOrd="0" presId="urn:microsoft.com/office/officeart/2005/8/layout/vList2"/>
    <dgm:cxn modelId="{801252A8-3007-4E07-B35B-2C6008D8B034}" type="presParOf" srcId="{F2CA0BCE-956C-4A5B-B66C-F6095134AFAA}" destId="{DAED7B98-8099-4455-9F9A-6B348713AFEC}" srcOrd="4" destOrd="0" presId="urn:microsoft.com/office/officeart/2005/8/layout/vList2"/>
    <dgm:cxn modelId="{114C5F92-6D96-4643-AC78-E08C703F0244}" type="presParOf" srcId="{F2CA0BCE-956C-4A5B-B66C-F6095134AFAA}" destId="{0309DB76-0AB8-453D-817B-DE3E8A3F9C3C}" srcOrd="5" destOrd="0" presId="urn:microsoft.com/office/officeart/2005/8/layout/vList2"/>
    <dgm:cxn modelId="{06D5D227-6630-42E5-A856-B27A514C10FB}" type="presParOf" srcId="{F2CA0BCE-956C-4A5B-B66C-F6095134AFAA}" destId="{6C5460C1-9AA9-4F74-BE58-20088DD0A469}" srcOrd="6" destOrd="0" presId="urn:microsoft.com/office/officeart/2005/8/layout/vList2"/>
    <dgm:cxn modelId="{305688B6-B903-4C03-B95C-991043104249}" type="presParOf" srcId="{F2CA0BCE-956C-4A5B-B66C-F6095134AFAA}" destId="{1E0EF9B0-BF9F-4C39-B492-75AF3A7F48D4}" srcOrd="7" destOrd="0" presId="urn:microsoft.com/office/officeart/2005/8/layout/vList2"/>
    <dgm:cxn modelId="{8ADDA20E-7B51-4310-9C1C-5A1E1A2D882B}" type="presParOf" srcId="{F2CA0BCE-956C-4A5B-B66C-F6095134AFAA}" destId="{BE799818-3702-4092-8C50-F9BB4BBA191D}" srcOrd="8" destOrd="0" presId="urn:microsoft.com/office/officeart/2005/8/layout/vList2"/>
    <dgm:cxn modelId="{17CC8BEE-5BDB-450D-9F43-E63FB74A5D8A}" type="presParOf" srcId="{F2CA0BCE-956C-4A5B-B66C-F6095134AFAA}" destId="{2CAE9CDD-6EA1-4715-B6AE-935FDAA67CB8}" srcOrd="9" destOrd="0" presId="urn:microsoft.com/office/officeart/2005/8/layout/vList2"/>
    <dgm:cxn modelId="{D4A303D8-C6EA-40F7-B9BA-E64B3D6919CD}" type="presParOf" srcId="{F2CA0BCE-956C-4A5B-B66C-F6095134AFAA}" destId="{E9A80D4F-6EC5-4D3D-916F-E58F6A1A8933}" srcOrd="10" destOrd="0" presId="urn:microsoft.com/office/officeart/2005/8/layout/vList2"/>
    <dgm:cxn modelId="{45AAEF7A-9578-406F-9C82-1116EBE9D2CD}" type="presParOf" srcId="{F2CA0BCE-956C-4A5B-B66C-F6095134AFAA}" destId="{601BEDF6-08C6-4A14-B2CE-E30529413B0B}" srcOrd="11" destOrd="0" presId="urn:microsoft.com/office/officeart/2005/8/layout/vList2"/>
    <dgm:cxn modelId="{3D7B62C3-23A4-4C96-8166-E6A14BEC6B76}" type="presParOf" srcId="{F2CA0BCE-956C-4A5B-B66C-F6095134AFAA}" destId="{2D9E874B-2553-4876-85DA-672686DBE3E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1A059-B3AA-4DED-BA74-6FA81B35BB5F}">
      <dsp:nvSpPr>
        <dsp:cNvPr id="0" name=""/>
        <dsp:cNvSpPr/>
      </dsp:nvSpPr>
      <dsp:spPr>
        <a:xfrm>
          <a:off x="0" y="14514"/>
          <a:ext cx="7688659" cy="359774"/>
        </a:xfrm>
        <a:prstGeom prst="round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Maximum Cumulative surplus</a:t>
          </a:r>
        </a:p>
      </dsp:txBody>
      <dsp:txXfrm>
        <a:off x="17563" y="32077"/>
        <a:ext cx="7653533" cy="324648"/>
      </dsp:txXfrm>
    </dsp:sp>
    <dsp:sp modelId="{10F01C26-901D-49C7-B320-0075FA408665}">
      <dsp:nvSpPr>
        <dsp:cNvPr id="0" name=""/>
        <dsp:cNvSpPr/>
      </dsp:nvSpPr>
      <dsp:spPr>
        <a:xfrm flipH="1">
          <a:off x="3443865" y="378505"/>
          <a:ext cx="895959" cy="359774"/>
        </a:xfrm>
        <a:prstGeom prst="round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    +</a:t>
          </a:r>
        </a:p>
      </dsp:txBody>
      <dsp:txXfrm>
        <a:off x="3461428" y="396068"/>
        <a:ext cx="860833" cy="324648"/>
      </dsp:txXfrm>
    </dsp:sp>
    <dsp:sp modelId="{DAED7B98-8099-4455-9F9A-6B348713AFEC}">
      <dsp:nvSpPr>
        <dsp:cNvPr id="0" name=""/>
        <dsp:cNvSpPr/>
      </dsp:nvSpPr>
      <dsp:spPr>
        <a:xfrm>
          <a:off x="0" y="815221"/>
          <a:ext cx="7688659" cy="359774"/>
        </a:xfrm>
        <a:prstGeom prst="round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Maximum Cumulative deficit</a:t>
          </a:r>
        </a:p>
      </dsp:txBody>
      <dsp:txXfrm>
        <a:off x="17563" y="832784"/>
        <a:ext cx="7653533" cy="324648"/>
      </dsp:txXfrm>
    </dsp:sp>
    <dsp:sp modelId="{6C5460C1-9AA9-4F74-BE58-20088DD0A469}">
      <dsp:nvSpPr>
        <dsp:cNvPr id="0" name=""/>
        <dsp:cNvSpPr/>
      </dsp:nvSpPr>
      <dsp:spPr>
        <a:xfrm>
          <a:off x="3363403" y="1227997"/>
          <a:ext cx="961851" cy="359774"/>
        </a:xfrm>
        <a:prstGeom prst="round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      -</a:t>
          </a:r>
        </a:p>
      </dsp:txBody>
      <dsp:txXfrm>
        <a:off x="3380966" y="1245560"/>
        <a:ext cx="926725" cy="324648"/>
      </dsp:txXfrm>
    </dsp:sp>
    <dsp:sp modelId="{BE799818-3702-4092-8C50-F9BB4BBA191D}">
      <dsp:nvSpPr>
        <dsp:cNvPr id="0" name=""/>
        <dsp:cNvSpPr/>
      </dsp:nvSpPr>
      <dsp:spPr>
        <a:xfrm>
          <a:off x="0" y="1630972"/>
          <a:ext cx="7688659" cy="359774"/>
        </a:xfrm>
        <a:prstGeom prst="round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Total Inflow</a:t>
          </a:r>
        </a:p>
      </dsp:txBody>
      <dsp:txXfrm>
        <a:off x="17563" y="1648535"/>
        <a:ext cx="7653533" cy="324648"/>
      </dsp:txXfrm>
    </dsp:sp>
    <dsp:sp modelId="{E9A80D4F-6EC5-4D3D-916F-E58F6A1A8933}">
      <dsp:nvSpPr>
        <dsp:cNvPr id="0" name=""/>
        <dsp:cNvSpPr/>
      </dsp:nvSpPr>
      <dsp:spPr>
        <a:xfrm>
          <a:off x="3392428" y="2033947"/>
          <a:ext cx="903801" cy="359774"/>
        </a:xfrm>
        <a:prstGeom prst="round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+</a:t>
          </a:r>
        </a:p>
      </dsp:txBody>
      <dsp:txXfrm>
        <a:off x="3409991" y="2051510"/>
        <a:ext cx="868675" cy="324648"/>
      </dsp:txXfrm>
    </dsp:sp>
    <dsp:sp modelId="{2D9E874B-2553-4876-85DA-672686DBE3E9}">
      <dsp:nvSpPr>
        <dsp:cNvPr id="0" name=""/>
        <dsp:cNvSpPr/>
      </dsp:nvSpPr>
      <dsp:spPr>
        <a:xfrm>
          <a:off x="0" y="2436922"/>
          <a:ext cx="7688659" cy="359774"/>
        </a:xfrm>
        <a:prstGeom prst="round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Total demand</a:t>
          </a:r>
        </a:p>
      </dsp:txBody>
      <dsp:txXfrm>
        <a:off x="17563" y="2454485"/>
        <a:ext cx="7653533" cy="324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57287-258A-4B3F-986E-4EB9EC300C66}" type="datetimeFigureOut">
              <a:rPr lang="en-US" smtClean="0"/>
              <a:t>12/27/2019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6D5D5-F8CB-4039-B6B9-9235A49DA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5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439D1-AF9F-4766-BC16-E03CEF20F259}" type="slidenum">
              <a:rPr lang="ne-NP" smtClean="0"/>
              <a:t>21</a:t>
            </a:fld>
            <a:endParaRPr lang="ne-NP"/>
          </a:p>
        </p:txBody>
      </p:sp>
    </p:spTree>
    <p:extLst>
      <p:ext uri="{BB962C8B-B14F-4D97-AF65-F5344CB8AC3E}">
        <p14:creationId xmlns:p14="http://schemas.microsoft.com/office/powerpoint/2010/main" val="395730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224F02-2818-4B2C-A1AC-9AC7AD56B7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8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38FE0-1E56-4862-B9A7-E25ADE35D6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9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38FE0-1E56-4862-B9A7-E25ADE35D6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98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38FE0-1E56-4862-B9A7-E25ADE35D6F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8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38FE0-1E56-4862-B9A7-E25ADE35D6F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3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79566"/>
            <a:ext cx="9404723" cy="14005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77302"/>
            <a:ext cx="8946541" cy="419548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ransition spd="slow">
    <p:push dir="u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83741" y="3445510"/>
            <a:ext cx="2216785" cy="2578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b="1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indra"/>
                <a:cs typeface="Arial"/>
              </a:rPr>
              <a:t>Group</a:t>
            </a:r>
            <a:r>
              <a:rPr sz="2200" b="1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indra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indra"/>
                <a:cs typeface="Arial"/>
              </a:rPr>
              <a:t>Members</a:t>
            </a:r>
            <a:r>
              <a:rPr sz="1350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indra"/>
                <a:cs typeface="Arial"/>
              </a:rPr>
              <a:t>:</a:t>
            </a:r>
            <a:endParaRPr sz="1350" dirty="0">
              <a:latin typeface="Vindra"/>
              <a:cs typeface="Arial"/>
            </a:endParaRPr>
          </a:p>
          <a:p>
            <a:pPr marL="12700">
              <a:spcBef>
                <a:spcPts val="1625"/>
              </a:spcBef>
            </a:pPr>
            <a:r>
              <a:rPr lang="en-US" sz="2200" spc="-35" dirty="0">
                <a:solidFill>
                  <a:srgbClr val="FFFFFF"/>
                </a:solidFill>
                <a:latin typeface="Vindra"/>
                <a:cs typeface="Arial"/>
              </a:rPr>
              <a:t>Paras</a:t>
            </a:r>
            <a:r>
              <a:rPr sz="2200" spc="-35" dirty="0">
                <a:solidFill>
                  <a:srgbClr val="FFFFFF"/>
                </a:solidFill>
                <a:latin typeface="Vindra"/>
                <a:cs typeface="Arial"/>
              </a:rPr>
              <a:t>,</a:t>
            </a:r>
            <a:r>
              <a:rPr sz="2200" spc="-10" dirty="0">
                <a:solidFill>
                  <a:srgbClr val="FFFFFF"/>
                </a:solidFill>
                <a:latin typeface="Vindra"/>
                <a:cs typeface="Arial"/>
              </a:rPr>
              <a:t> </a:t>
            </a:r>
            <a:r>
              <a:rPr lang="en-US" sz="2200" spc="-5" dirty="0">
                <a:solidFill>
                  <a:srgbClr val="FFFFFF"/>
                </a:solidFill>
                <a:latin typeface="Vindra"/>
                <a:cs typeface="Arial"/>
              </a:rPr>
              <a:t>097</a:t>
            </a:r>
            <a:endParaRPr sz="2200" dirty="0">
              <a:latin typeface="Vindra"/>
              <a:cs typeface="Arial"/>
            </a:endParaRPr>
          </a:p>
          <a:p>
            <a:pPr marL="12700"/>
            <a:r>
              <a:rPr lang="en-US" sz="2200" dirty="0">
                <a:solidFill>
                  <a:srgbClr val="FFFFFF"/>
                </a:solidFill>
                <a:latin typeface="Vindra"/>
                <a:cs typeface="Arial"/>
              </a:rPr>
              <a:t>Parshuram</a:t>
            </a:r>
            <a:r>
              <a:rPr sz="2200" dirty="0">
                <a:solidFill>
                  <a:srgbClr val="FFFFFF"/>
                </a:solidFill>
                <a:latin typeface="Vindra"/>
                <a:cs typeface="Arial"/>
              </a:rPr>
              <a:t>,</a:t>
            </a:r>
            <a:r>
              <a:rPr sz="2200" spc="-100" dirty="0">
                <a:solidFill>
                  <a:srgbClr val="FFFFFF"/>
                </a:solidFill>
                <a:latin typeface="Vindra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indra"/>
                <a:cs typeface="Arial"/>
              </a:rPr>
              <a:t>0</a:t>
            </a:r>
            <a:r>
              <a:rPr lang="en-US" sz="2200" spc="-5" dirty="0">
                <a:solidFill>
                  <a:srgbClr val="FFFFFF"/>
                </a:solidFill>
                <a:latin typeface="Vindra"/>
                <a:cs typeface="Arial"/>
              </a:rPr>
              <a:t>98</a:t>
            </a:r>
            <a:endParaRPr sz="2200" dirty="0">
              <a:latin typeface="Vindra"/>
              <a:cs typeface="Arial"/>
            </a:endParaRPr>
          </a:p>
          <a:p>
            <a:pPr marL="12700"/>
            <a:r>
              <a:rPr lang="en-US" sz="2200" dirty="0">
                <a:solidFill>
                  <a:srgbClr val="FFFFFF"/>
                </a:solidFill>
                <a:latin typeface="Vindra"/>
                <a:cs typeface="Arial"/>
              </a:rPr>
              <a:t>Prabhakar</a:t>
            </a:r>
            <a:r>
              <a:rPr sz="2200" dirty="0">
                <a:solidFill>
                  <a:srgbClr val="FFFFFF"/>
                </a:solidFill>
                <a:latin typeface="Vindra"/>
                <a:cs typeface="Arial"/>
              </a:rPr>
              <a:t>,</a:t>
            </a:r>
            <a:r>
              <a:rPr sz="2200" spc="-100" dirty="0">
                <a:solidFill>
                  <a:srgbClr val="FFFFFF"/>
                </a:solidFill>
                <a:latin typeface="Vindra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Vindra"/>
                <a:cs typeface="Arial"/>
              </a:rPr>
              <a:t>0</a:t>
            </a:r>
            <a:r>
              <a:rPr lang="en-US" sz="2200" spc="-5" dirty="0">
                <a:solidFill>
                  <a:srgbClr val="FFFFFF"/>
                </a:solidFill>
                <a:latin typeface="Vindra"/>
                <a:cs typeface="Arial"/>
              </a:rPr>
              <a:t>99</a:t>
            </a:r>
            <a:endParaRPr sz="2200" dirty="0">
              <a:latin typeface="Vindra"/>
              <a:cs typeface="Arial"/>
            </a:endParaRPr>
          </a:p>
          <a:p>
            <a:pPr marL="12700"/>
            <a:r>
              <a:rPr lang="en-US" sz="2200" dirty="0">
                <a:solidFill>
                  <a:srgbClr val="FFFFFF"/>
                </a:solidFill>
                <a:latin typeface="Vindra"/>
                <a:cs typeface="Arial"/>
              </a:rPr>
              <a:t>Prabhat</a:t>
            </a:r>
            <a:r>
              <a:rPr sz="2200" dirty="0">
                <a:solidFill>
                  <a:srgbClr val="FFFFFF"/>
                </a:solidFill>
                <a:latin typeface="Vindra"/>
                <a:cs typeface="Arial"/>
              </a:rPr>
              <a:t>,</a:t>
            </a:r>
            <a:r>
              <a:rPr sz="2200" spc="-20" dirty="0">
                <a:solidFill>
                  <a:srgbClr val="FFFFFF"/>
                </a:solidFill>
                <a:latin typeface="Vindra"/>
                <a:cs typeface="Arial"/>
              </a:rPr>
              <a:t> </a:t>
            </a:r>
            <a:r>
              <a:rPr lang="en-US" sz="2200" spc="-5" dirty="0">
                <a:solidFill>
                  <a:srgbClr val="FFFFFF"/>
                </a:solidFill>
                <a:latin typeface="Vindra"/>
                <a:cs typeface="Arial"/>
              </a:rPr>
              <a:t>100</a:t>
            </a:r>
            <a:endParaRPr sz="2200" dirty="0">
              <a:latin typeface="Vindra"/>
              <a:cs typeface="Arial"/>
            </a:endParaRPr>
          </a:p>
          <a:p>
            <a:pPr marL="12700"/>
            <a:r>
              <a:rPr lang="en-US" sz="2200" spc="-20" dirty="0" err="1">
                <a:solidFill>
                  <a:srgbClr val="FFFFFF"/>
                </a:solidFill>
                <a:latin typeface="Vindra"/>
                <a:cs typeface="Arial"/>
              </a:rPr>
              <a:t>Prabindra</a:t>
            </a:r>
            <a:r>
              <a:rPr sz="2200" spc="-20" dirty="0">
                <a:solidFill>
                  <a:srgbClr val="FFFFFF"/>
                </a:solidFill>
                <a:latin typeface="Vindra"/>
                <a:cs typeface="Arial"/>
              </a:rPr>
              <a:t>,</a:t>
            </a:r>
            <a:r>
              <a:rPr sz="2200" spc="-80" dirty="0">
                <a:solidFill>
                  <a:srgbClr val="FFFFFF"/>
                </a:solidFill>
                <a:latin typeface="Vindra"/>
                <a:cs typeface="Arial"/>
              </a:rPr>
              <a:t> </a:t>
            </a:r>
            <a:r>
              <a:rPr lang="en-US" sz="2200" spc="-5" dirty="0">
                <a:solidFill>
                  <a:srgbClr val="FFFFFF"/>
                </a:solidFill>
                <a:latin typeface="Vindra"/>
                <a:cs typeface="Arial"/>
              </a:rPr>
              <a:t>101</a:t>
            </a:r>
            <a:endParaRPr sz="2200" dirty="0">
              <a:latin typeface="Vindra"/>
              <a:cs typeface="Arial"/>
            </a:endParaRPr>
          </a:p>
          <a:p>
            <a:pPr marL="12700"/>
            <a:r>
              <a:rPr lang="en-US" sz="2200" spc="-5" dirty="0">
                <a:solidFill>
                  <a:srgbClr val="FFFFFF"/>
                </a:solidFill>
                <a:latin typeface="Vindra"/>
                <a:cs typeface="Arial"/>
              </a:rPr>
              <a:t>Pradip</a:t>
            </a:r>
            <a:r>
              <a:rPr sz="2200" spc="-5" dirty="0">
                <a:solidFill>
                  <a:srgbClr val="FFFFFF"/>
                </a:solidFill>
                <a:latin typeface="Vindra"/>
                <a:cs typeface="Arial"/>
              </a:rPr>
              <a:t>,</a:t>
            </a:r>
            <a:r>
              <a:rPr sz="2200" spc="-55" dirty="0">
                <a:solidFill>
                  <a:srgbClr val="FFFFFF"/>
                </a:solidFill>
                <a:latin typeface="Vindra"/>
                <a:cs typeface="Arial"/>
              </a:rPr>
              <a:t> </a:t>
            </a:r>
            <a:r>
              <a:rPr lang="en-US" sz="2200" spc="-5" dirty="0">
                <a:solidFill>
                  <a:srgbClr val="FFFFFF"/>
                </a:solidFill>
                <a:latin typeface="Vindra"/>
                <a:cs typeface="Arial"/>
              </a:rPr>
              <a:t>102</a:t>
            </a:r>
            <a:endParaRPr sz="2200" dirty="0">
              <a:latin typeface="Vindr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91046" y="3448939"/>
            <a:ext cx="3971290" cy="1694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400" b="1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indra"/>
                <a:cs typeface="Arial"/>
              </a:rPr>
              <a:t>Tutor:</a:t>
            </a:r>
            <a:endParaRPr sz="2400" dirty="0">
              <a:latin typeface="Vindra"/>
              <a:cs typeface="Arial"/>
            </a:endParaRPr>
          </a:p>
          <a:p>
            <a:pPr marL="12700" marR="5080">
              <a:spcBef>
                <a:spcPts val="1620"/>
              </a:spcBef>
            </a:pPr>
            <a:r>
              <a:rPr sz="2400" spc="-5" dirty="0">
                <a:solidFill>
                  <a:srgbClr val="FFFFFF"/>
                </a:solidFill>
                <a:latin typeface="Vindra"/>
                <a:cs typeface="Arial"/>
              </a:rPr>
              <a:t>Asst. Prof. Shukra Raj Paudel  Department of Civil Engineering  IOE, </a:t>
            </a:r>
            <a:r>
              <a:rPr sz="2400" spc="-15" dirty="0">
                <a:solidFill>
                  <a:srgbClr val="FFFFFF"/>
                </a:solidFill>
                <a:latin typeface="Vindra"/>
                <a:cs typeface="Arial"/>
              </a:rPr>
              <a:t>Tribhu</a:t>
            </a:r>
            <a:r>
              <a:rPr lang="en-US" sz="2400" spc="-15" dirty="0">
                <a:solidFill>
                  <a:srgbClr val="FFFFFF"/>
                </a:solidFill>
                <a:latin typeface="Vindra"/>
                <a:cs typeface="Arial"/>
              </a:rPr>
              <a:t>v</a:t>
            </a:r>
            <a:r>
              <a:rPr sz="2400" spc="-15" dirty="0">
                <a:solidFill>
                  <a:srgbClr val="FFFFFF"/>
                </a:solidFill>
                <a:latin typeface="Vindra"/>
                <a:cs typeface="Arial"/>
              </a:rPr>
              <a:t>an</a:t>
            </a:r>
            <a:r>
              <a:rPr sz="2400" spc="-5" dirty="0">
                <a:solidFill>
                  <a:srgbClr val="FFFFFF"/>
                </a:solidFill>
                <a:latin typeface="Vindra"/>
                <a:cs typeface="Arial"/>
              </a:rPr>
              <a:t> University</a:t>
            </a:r>
            <a:endParaRPr sz="2400" dirty="0">
              <a:latin typeface="Vindr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02087" y="294878"/>
            <a:ext cx="6850380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4000" spc="-5" dirty="0">
                <a:latin typeface="Vindra"/>
                <a:cs typeface="Arial"/>
              </a:rPr>
              <a:t>Sources of Water</a:t>
            </a:r>
            <a:endParaRPr sz="4000" dirty="0">
              <a:latin typeface="Vindr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5417" y="5276545"/>
            <a:ext cx="14554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2019-</a:t>
            </a: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5400" y="4154423"/>
            <a:ext cx="1086612" cy="1130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C7E17-0120-4158-B4B5-AE6990E69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64" y="1305085"/>
            <a:ext cx="2580983" cy="1721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2D765-52B6-40D1-BEAA-9E8D77588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19" y="1305084"/>
            <a:ext cx="2580983" cy="1717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6367FC-5673-4078-AC54-A46A222E9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75" y="1305084"/>
            <a:ext cx="2666263" cy="17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00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9590" y="167132"/>
            <a:ext cx="8075295" cy="5052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260" dirty="0"/>
              <a:t>Hydraulic Structures Built Across Rivers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C3388-B39A-476E-9A9E-B420E5F30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1" y="1154932"/>
            <a:ext cx="5432708" cy="4006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249E3F-A057-401C-91FB-7B2B803712B8}"/>
              </a:ext>
            </a:extLst>
          </p:cNvPr>
          <p:cNvSpPr txBox="1"/>
          <p:nvPr/>
        </p:nvSpPr>
        <p:spPr>
          <a:xfrm>
            <a:off x="1696551" y="5408439"/>
            <a:ext cx="248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Fig: Dam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A7FCA-74BE-484B-8ED1-CB047A442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29" y="1154932"/>
            <a:ext cx="5348218" cy="4006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E7659C-3FEA-440E-8CE6-27D25B13F643}"/>
              </a:ext>
            </a:extLst>
          </p:cNvPr>
          <p:cNvSpPr txBox="1"/>
          <p:nvPr/>
        </p:nvSpPr>
        <p:spPr>
          <a:xfrm>
            <a:off x="7398783" y="5437515"/>
            <a:ext cx="2480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Fig: Weir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A26C1D75-AE90-4E34-A2C0-FF200CCE630C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+mj-l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685829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0056368" y="6320740"/>
            <a:ext cx="33655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4F5E0D7F-1E47-4B0F-A253-77E41EDF6A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18864" y="566100"/>
            <a:ext cx="8075295" cy="5052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260" dirty="0"/>
              <a:t>Quality of River/Stream Water</a:t>
            </a:r>
            <a:endParaRPr sz="3200" spc="-26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C727D-C85C-4433-B6F4-8A85C56BBB8B}"/>
              </a:ext>
            </a:extLst>
          </p:cNvPr>
          <p:cNvSpPr txBox="1"/>
          <p:nvPr/>
        </p:nvSpPr>
        <p:spPr>
          <a:xfrm>
            <a:off x="1018864" y="1788885"/>
            <a:ext cx="623827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At </a:t>
            </a:r>
            <a:r>
              <a:rPr lang="en-US" sz="2400" dirty="0">
                <a:solidFill>
                  <a:srgbClr val="FFC000"/>
                </a:solidFill>
                <a:cs typeface="Arial" panose="020B0604020202020204" pitchFamily="34" charset="0"/>
              </a:rPr>
              <a:t>higher altitude</a:t>
            </a:r>
            <a:r>
              <a:rPr lang="en-US" sz="2400" dirty="0">
                <a:cs typeface="Arial" panose="020B0604020202020204" pitchFamily="34" charset="0"/>
              </a:rPr>
              <a:t>: Better quality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At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lower altitude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: Poorer quality due to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settlement of sediments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Near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populated areas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and cities: worst quality due to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pollution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A48718-0EE6-47EA-AF6C-BB604C8A5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70" y="1593177"/>
            <a:ext cx="2640448" cy="19803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6FABDF-24B4-4AF4-8581-D849A3A3A099}"/>
              </a:ext>
            </a:extLst>
          </p:cNvPr>
          <p:cNvSpPr txBox="1"/>
          <p:nvPr/>
        </p:nvSpPr>
        <p:spPr>
          <a:xfrm>
            <a:off x="7670171" y="3487996"/>
            <a:ext cx="342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Bagmati River</a:t>
            </a:r>
          </a:p>
          <a:p>
            <a:r>
              <a:rPr lang="en-US" dirty="0"/>
              <a:t>(Source: www.wikipedia.org</a:t>
            </a:r>
            <a:r>
              <a:rPr lang="en-US" sz="1400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306619-284E-45F1-BA4D-9D1556BD4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35" y="4110687"/>
            <a:ext cx="2640448" cy="19803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C670D3-DC9E-4FDD-A082-32C61556ABD6}"/>
              </a:ext>
            </a:extLst>
          </p:cNvPr>
          <p:cNvSpPr txBox="1"/>
          <p:nvPr/>
        </p:nvSpPr>
        <p:spPr>
          <a:xfrm>
            <a:off x="7670171" y="6021215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www.wikipedia.org</a:t>
            </a:r>
          </a:p>
        </p:txBody>
      </p:sp>
    </p:spTree>
    <p:extLst>
      <p:ext uri="{BB962C8B-B14F-4D97-AF65-F5344CB8AC3E}">
        <p14:creationId xmlns:p14="http://schemas.microsoft.com/office/powerpoint/2010/main" val="2899153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008710" y="1336040"/>
            <a:ext cx="77685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algn="just">
              <a:spcBef>
                <a:spcPts val="100"/>
              </a:spcBef>
            </a:pPr>
            <a:r>
              <a:rPr lang="en-US" sz="2400" dirty="0">
                <a:latin typeface="Arial"/>
                <a:cs typeface="Arial"/>
              </a:rPr>
              <a:t>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56368" y="6320740"/>
            <a:ext cx="33655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C47CC8-E28C-42BA-86D6-D7A26B380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851" y="382500"/>
            <a:ext cx="7055380" cy="766482"/>
          </a:xfrm>
        </p:spPr>
        <p:txBody>
          <a:bodyPr/>
          <a:lstStyle/>
          <a:p>
            <a:r>
              <a:rPr lang="en-US" sz="3200" dirty="0"/>
              <a:t>Stream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AB9722-4B32-48C4-97B5-FFE00AE75847}"/>
              </a:ext>
            </a:extLst>
          </p:cNvPr>
          <p:cNvSpPr txBox="1"/>
          <p:nvPr/>
        </p:nvSpPr>
        <p:spPr>
          <a:xfrm>
            <a:off x="1102851" y="1730182"/>
            <a:ext cx="80496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 natural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drainage channel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found in mountainous and hilly areas is known as stream.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+mj-lt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It has a smaller width, depth and catchment area than a river.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latin typeface="+mj-lt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 quality of water is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relatively good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in a stream except for the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first runoff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3D0A9A-4F1B-4042-BC2B-6E7ED4A06D56}"/>
              </a:ext>
            </a:extLst>
          </p:cNvPr>
          <p:cNvSpPr txBox="1"/>
          <p:nvPr/>
        </p:nvSpPr>
        <p:spPr>
          <a:xfrm>
            <a:off x="8982060" y="4513337"/>
            <a:ext cx="357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www.zoltanraffai.com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480AA-06FD-47FF-AD16-5697E649B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541" y="1946451"/>
            <a:ext cx="2644345" cy="25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6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56368" y="6320740"/>
            <a:ext cx="33655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3740" y="283209"/>
            <a:ext cx="8303260" cy="5052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285" dirty="0">
                <a:solidFill>
                  <a:schemeClr val="tx1"/>
                </a:solidFill>
              </a:rPr>
              <a:t>Types of Stream on the Basis of Groundwater Flow</a:t>
            </a:r>
            <a:endParaRPr sz="3200" spc="-26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7DA010-B644-482B-B259-CBAA32229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56" y="1752366"/>
            <a:ext cx="8375567" cy="39626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D3A701-A5C7-4C34-A350-6C4A5C481F54}"/>
              </a:ext>
            </a:extLst>
          </p:cNvPr>
          <p:cNvSpPr txBox="1"/>
          <p:nvPr/>
        </p:nvSpPr>
        <p:spPr>
          <a:xfrm>
            <a:off x="3285250" y="571009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Losing Stream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6148D-F3DF-47E4-8488-BFF16602DB18}"/>
              </a:ext>
            </a:extLst>
          </p:cNvPr>
          <p:cNvSpPr txBox="1"/>
          <p:nvPr/>
        </p:nvSpPr>
        <p:spPr>
          <a:xfrm>
            <a:off x="7363790" y="5710092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Fig: Gaining Stream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6A226-AAF4-4AAF-85FA-4239121AEC53}"/>
              </a:ext>
            </a:extLst>
          </p:cNvPr>
          <p:cNvSpPr txBox="1"/>
          <p:nvPr/>
        </p:nvSpPr>
        <p:spPr>
          <a:xfrm>
            <a:off x="4876801" y="6193303"/>
            <a:ext cx="3104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www.cals.arizona.edu</a:t>
            </a:r>
          </a:p>
        </p:txBody>
      </p:sp>
    </p:spTree>
    <p:extLst>
      <p:ext uri="{BB962C8B-B14F-4D97-AF65-F5344CB8AC3E}">
        <p14:creationId xmlns:p14="http://schemas.microsoft.com/office/powerpoint/2010/main" val="1749797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0C1815A-B4F8-4616-9C42-D38548F4F259}"/>
              </a:ext>
            </a:extLst>
          </p:cNvPr>
          <p:cNvSpPr txBox="1"/>
          <p:nvPr/>
        </p:nvSpPr>
        <p:spPr>
          <a:xfrm>
            <a:off x="826997" y="361234"/>
            <a:ext cx="820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Lakes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848E40A-4ED3-43CC-AE43-E7341CE275CB}"/>
              </a:ext>
            </a:extLst>
          </p:cNvPr>
          <p:cNvSpPr txBox="1"/>
          <p:nvPr/>
        </p:nvSpPr>
        <p:spPr>
          <a:xfrm>
            <a:off x="10056368" y="6320740"/>
            <a:ext cx="33655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25B9D-4140-4E8E-A7E2-62A5E92CABB9}"/>
              </a:ext>
            </a:extLst>
          </p:cNvPr>
          <p:cNvSpPr txBox="1"/>
          <p:nvPr/>
        </p:nvSpPr>
        <p:spPr>
          <a:xfrm>
            <a:off x="856342" y="1062170"/>
            <a:ext cx="65370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A lake is known as a large natural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depression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that gets filled up with water.</a:t>
            </a:r>
          </a:p>
          <a:p>
            <a:endParaRPr lang="en-US" sz="2400" dirty="0">
              <a:latin typeface="+mj-lt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A lake is generally found in mountainous and hilly area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Quality- depends upon the catchment 	            characteristics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Quantity- depends upon the following 				    factors: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               1. Size of Lake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   		    2. Catchment area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               3. Total annual rainfall   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               4. Groundwater table 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               5. Perviousness of 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85420-3049-4E85-9A27-F9D5F4734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31" y="2367334"/>
            <a:ext cx="3615504" cy="2362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DFD3D7-2586-4CE2-96D8-81D709477A7E}"/>
              </a:ext>
            </a:extLst>
          </p:cNvPr>
          <p:cNvSpPr txBox="1"/>
          <p:nvPr/>
        </p:nvSpPr>
        <p:spPr>
          <a:xfrm>
            <a:off x="7393432" y="4729534"/>
            <a:ext cx="3393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www.nepalhimalayatrekking.com</a:t>
            </a:r>
          </a:p>
        </p:txBody>
      </p:sp>
    </p:spTree>
    <p:extLst>
      <p:ext uri="{BB962C8B-B14F-4D97-AF65-F5344CB8AC3E}">
        <p14:creationId xmlns:p14="http://schemas.microsoft.com/office/powerpoint/2010/main" val="3668789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6146B-5631-456E-A352-8D3EA5F5B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070660"/>
            <a:ext cx="9404723" cy="1400530"/>
          </a:xfrm>
        </p:spPr>
        <p:txBody>
          <a:bodyPr/>
          <a:lstStyle/>
          <a:p>
            <a:r>
              <a:rPr lang="en-US" sz="3200" dirty="0"/>
              <a:t>Ponds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69135-AFF4-48C5-A3E8-E16DF7A70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39045"/>
            <a:ext cx="5939628" cy="491895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Natural/artificial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</a:rPr>
              <a:t>depression smaller than lake </a:t>
            </a:r>
            <a:r>
              <a:rPr lang="en-US" sz="2400" dirty="0">
                <a:cs typeface="Arial" panose="020B0604020202020204" pitchFamily="34" charset="0"/>
              </a:rPr>
              <a:t>is known as pond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Contains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</a:rPr>
              <a:t>poorer quality </a:t>
            </a:r>
            <a:r>
              <a:rPr lang="en-US" sz="2400" dirty="0">
                <a:cs typeface="Arial" panose="020B0604020202020204" pitchFamily="34" charset="0"/>
              </a:rPr>
              <a:t>of water.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Must be properly treated before use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Usually only suitable for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</a:rPr>
              <a:t>irrigation</a:t>
            </a:r>
            <a:r>
              <a:rPr lang="en-US" sz="2400" dirty="0">
                <a:cs typeface="Arial" panose="020B0604020202020204" pitchFamily="34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</a:rPr>
              <a:t>livestock</a:t>
            </a:r>
            <a:r>
              <a:rPr lang="en-US" sz="2400" dirty="0">
                <a:cs typeface="Arial" panose="020B0604020202020204" pitchFamily="34" charset="0"/>
              </a:rPr>
              <a:t> purposes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9486F-1613-4655-B1F4-6182EEDDA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1" y="2514600"/>
            <a:ext cx="3153917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1061E1-5EE4-47F4-A312-F1F96894AE8D}"/>
              </a:ext>
            </a:extLst>
          </p:cNvPr>
          <p:cNvSpPr txBox="1"/>
          <p:nvPr/>
        </p:nvSpPr>
        <p:spPr>
          <a:xfrm>
            <a:off x="7239000" y="4876800"/>
            <a:ext cx="31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www.healthypond.com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2CD010A-FF51-45C8-B910-309288CD2C2A}"/>
              </a:ext>
            </a:extLst>
          </p:cNvPr>
          <p:cNvSpPr txBox="1"/>
          <p:nvPr/>
        </p:nvSpPr>
        <p:spPr>
          <a:xfrm>
            <a:off x="10056368" y="6320740"/>
            <a:ext cx="33655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88319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2527-19F5-46B9-B7FC-E6E614D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Impounded Reservoir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F922C-E77C-44A0-B1B9-B73A730C3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853248"/>
            <a:ext cx="6161089" cy="41954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It is a reservoir constructed in the valley of a stream or a river in order to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</a:rPr>
              <a:t>store</a:t>
            </a:r>
            <a:r>
              <a:rPr lang="en-US" sz="2400" dirty="0">
                <a:solidFill>
                  <a:srgbClr val="FFC000"/>
                </a:solidFill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</a:rPr>
              <a:t>water</a:t>
            </a:r>
            <a:r>
              <a:rPr lang="en-US" sz="2400" dirty="0">
                <a:solidFill>
                  <a:srgbClr val="FFC000"/>
                </a:solidFill>
                <a:cs typeface="Arial" panose="020B0604020202020204" pitchFamily="34" charset="0"/>
              </a:rPr>
              <a:t> </a:t>
            </a:r>
            <a:r>
              <a:rPr lang="en-US" sz="2400" dirty="0">
                <a:cs typeface="Arial" panose="020B0604020202020204" pitchFamily="34" charset="0"/>
              </a:rPr>
              <a:t>by </a:t>
            </a:r>
            <a:r>
              <a:rPr lang="en-US" sz="2400" dirty="0">
                <a:solidFill>
                  <a:srgbClr val="FFFF00"/>
                </a:solidFill>
                <a:cs typeface="Arial" panose="020B0604020202020204" pitchFamily="34" charset="0"/>
              </a:rPr>
              <a:t>holding the free flow </a:t>
            </a:r>
            <a:r>
              <a:rPr lang="en-US" sz="2400" dirty="0">
                <a:cs typeface="Arial" panose="020B0604020202020204" pitchFamily="34" charset="0"/>
              </a:rPr>
              <a:t>of river.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Water storage can be beneficial if the supplied water is insufficient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Functions: </a:t>
            </a:r>
          </a:p>
          <a:p>
            <a:pPr marL="0" indent="0">
              <a:buNone/>
            </a:pPr>
            <a:r>
              <a:rPr lang="en-US" dirty="0">
                <a:cs typeface="Arial" panose="020B0604020202020204" pitchFamily="34" charset="0"/>
              </a:rPr>
              <a:t>                           </a:t>
            </a:r>
            <a:r>
              <a:rPr lang="en-US" sz="2400" dirty="0">
                <a:cs typeface="Arial" panose="020B0604020202020204" pitchFamily="34" charset="0"/>
              </a:rPr>
              <a:t>-Storage of water for future use</a:t>
            </a:r>
          </a:p>
          <a:p>
            <a:pPr marL="0" indent="0">
              <a:buNone/>
            </a:pPr>
            <a:r>
              <a:rPr lang="en-US" sz="2400" dirty="0">
                <a:cs typeface="Arial" panose="020B0604020202020204" pitchFamily="34" charset="0"/>
              </a:rPr>
              <a:t>				- Flood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E4AF8-0F3C-4181-A209-63F31783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1" y="2400300"/>
            <a:ext cx="2731575" cy="2095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21B485-555C-4975-81C2-1B6E7185E426}"/>
              </a:ext>
            </a:extLst>
          </p:cNvPr>
          <p:cNvSpPr txBox="1"/>
          <p:nvPr/>
        </p:nvSpPr>
        <p:spPr>
          <a:xfrm>
            <a:off x="7543801" y="4495800"/>
            <a:ext cx="327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www.britannica.com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94567AD-79D8-42E6-BA92-18C32648459D}"/>
              </a:ext>
            </a:extLst>
          </p:cNvPr>
          <p:cNvSpPr txBox="1"/>
          <p:nvPr/>
        </p:nvSpPr>
        <p:spPr>
          <a:xfrm>
            <a:off x="10058400" y="6320740"/>
            <a:ext cx="336550" cy="3507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555770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B2FE-8550-45D3-8DD6-CE99F596F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36" y="367612"/>
            <a:ext cx="9494780" cy="1421750"/>
          </a:xfrm>
        </p:spPr>
        <p:txBody>
          <a:bodyPr/>
          <a:lstStyle/>
          <a:p>
            <a:r>
              <a:rPr lang="en-US" sz="3200" dirty="0"/>
              <a:t>Location Of Reservoir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D3B53-7F43-4222-B547-581070CA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36" y="1429223"/>
            <a:ext cx="10207535" cy="4891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Arial" panose="020B0604020202020204" pitchFamily="34" charset="0"/>
              </a:rPr>
              <a:t>The location of impounded reservoir depends upon: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The quality and quantity of water available.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Existence of suitable dam site.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Size and elevation of the reservoir.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Density and distribution of population.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Geological condition of the proposed site.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CA4D5B3-50CC-4A19-99AC-E2DE4E34B3EB}"/>
              </a:ext>
            </a:extLst>
          </p:cNvPr>
          <p:cNvSpPr txBox="1"/>
          <p:nvPr/>
        </p:nvSpPr>
        <p:spPr>
          <a:xfrm>
            <a:off x="10053145" y="6315426"/>
            <a:ext cx="339773" cy="3560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+mj-lt"/>
                <a:cs typeface="Arial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532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71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u="sng" dirty="0">
              <a:solidFill>
                <a:schemeClr val="accent1">
                  <a:lumMod val="60000"/>
                  <a:lumOff val="40000"/>
                </a:schemeClr>
              </a:solidFill>
              <a:latin typeface="Vindra"/>
            </a:endParaRPr>
          </a:p>
          <a:p>
            <a:pPr marL="0" indent="0">
              <a:buNone/>
            </a:pPr>
            <a:r>
              <a:rPr lang="en-US" sz="3200" dirty="0"/>
              <a:t>Point Considered During Site Selection</a:t>
            </a:r>
          </a:p>
          <a:p>
            <a:pPr marL="0" indent="0">
              <a:buNone/>
            </a:pPr>
            <a:r>
              <a:rPr lang="en-US" sz="3200" dirty="0"/>
              <a:t> of Reservoir </a:t>
            </a:r>
          </a:p>
          <a:p>
            <a:pPr marL="0" indent="0">
              <a:buNone/>
            </a:pPr>
            <a:endParaRPr lang="en-US" dirty="0">
              <a:latin typeface="Vindr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Narrow river channel but rapidly widening upstream.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The site should be located higher elevation than that of treatment plan</a:t>
            </a:r>
          </a:p>
          <a:p>
            <a:pPr marL="0" indent="0">
              <a:buNone/>
            </a:pPr>
            <a:r>
              <a:rPr lang="en-US" sz="2400" dirty="0">
                <a:cs typeface="Arial" panose="020B0604020202020204" pitchFamily="34" charset="0"/>
              </a:rPr>
              <a:t>    and distribution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The site should have availability of sufficient quantity of water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Important infrastructure should not be submerged during construction.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cs typeface="Arial" panose="020B0604020202020204" pitchFamily="34" charset="0"/>
              </a:rPr>
              <a:t>Topography should be favorable for site &amp; have sufficient construction material.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0" indent="0">
              <a:buNone/>
            </a:pPr>
            <a:r>
              <a:rPr lang="en-US" dirty="0">
                <a:latin typeface="Vindra"/>
              </a:rPr>
              <a:t>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dirty="0">
                <a:latin typeface="Vindra"/>
              </a:rPr>
              <a:t>                                       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663473" y="5717007"/>
            <a:ext cx="1500554" cy="82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 flipH="1">
            <a:off x="6146659" y="5382943"/>
            <a:ext cx="1576537" cy="347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719483" y="6119587"/>
            <a:ext cx="1418492" cy="70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6137975" y="6119587"/>
            <a:ext cx="1772311" cy="347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146659" y="5766477"/>
            <a:ext cx="70339" cy="375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e-NP"/>
          </a:p>
        </p:txBody>
      </p:sp>
      <p:sp>
        <p:nvSpPr>
          <p:cNvPr id="27" name="Left Arrow 26"/>
          <p:cNvSpPr/>
          <p:nvPr/>
        </p:nvSpPr>
        <p:spPr>
          <a:xfrm>
            <a:off x="5175738" y="5912165"/>
            <a:ext cx="422031" cy="93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e-NP"/>
          </a:p>
        </p:txBody>
      </p:sp>
      <p:sp>
        <p:nvSpPr>
          <p:cNvPr id="28" name="Oval 27"/>
          <p:cNvSpPr/>
          <p:nvPr/>
        </p:nvSpPr>
        <p:spPr>
          <a:xfrm>
            <a:off x="3293097" y="5902501"/>
            <a:ext cx="1488830" cy="1875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</a:t>
            </a:r>
            <a:endParaRPr lang="ne-NP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27260C4-0E0A-4ED5-88F9-DF885926BBDC}"/>
              </a:ext>
            </a:extLst>
          </p:cNvPr>
          <p:cNvSpPr txBox="1"/>
          <p:nvPr/>
        </p:nvSpPr>
        <p:spPr>
          <a:xfrm>
            <a:off x="11066403" y="6315426"/>
            <a:ext cx="339773" cy="3560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+mj-lt"/>
                <a:cs typeface="Arial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02205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2138" y="1382332"/>
            <a:ext cx="86921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There are mainly 2 methods:</a:t>
            </a:r>
          </a:p>
          <a:p>
            <a:endParaRPr lang="en-US" sz="24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AutoNum type="alphaLcPeriod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Graphical method :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                               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This method comprises of data plotted in a graph paper,       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and finding the biggest distance between demand curve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and inflow curve.</a:t>
            </a:r>
          </a:p>
          <a:p>
            <a:endParaRPr lang="en-US" sz="2400" dirty="0">
              <a:latin typeface="+mj-lt"/>
              <a:cs typeface="Arial" panose="020B0604020202020204" pitchFamily="34" charset="0"/>
            </a:endParaRPr>
          </a:p>
          <a:p>
            <a:pPr marL="457200" indent="-457200">
              <a:buAutoNum type="alphaLcPeriod" startAt="2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Analytical method :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                               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This is a mathematical approach to calculate capacity of an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    impounded reservoir.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 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167768" y="5877624"/>
            <a:ext cx="838199" cy="767687"/>
          </a:xfrm>
        </p:spPr>
        <p:txBody>
          <a:bodyPr/>
          <a:lstStyle/>
          <a:p>
            <a:r>
              <a:rPr lang="en-US" dirty="0">
                <a:latin typeface="+mj-lt"/>
              </a:rPr>
              <a:t>18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32137" y="412123"/>
            <a:ext cx="11008319" cy="669703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ea typeface="Verdana" panose="020B0604030504040204" pitchFamily="34" charset="0"/>
              </a:rPr>
              <a:t>2.2.6</a:t>
            </a:r>
            <a:r>
              <a:rPr lang="en-US" sz="3200" b="1" dirty="0">
                <a:ea typeface="Verdana" panose="020B0604030504040204" pitchFamily="34" charset="0"/>
              </a:rPr>
              <a:t> </a:t>
            </a:r>
            <a:r>
              <a:rPr lang="en-US" sz="3200" dirty="0">
                <a:ea typeface="Verdana" panose="020B0604030504040204" pitchFamily="34" charset="0"/>
              </a:rPr>
              <a:t>Calculation of  Reservoir Capacity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7288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8271" y="366485"/>
            <a:ext cx="8672373" cy="99770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US" sz="3200" spc="-229" dirty="0">
                <a:latin typeface="Vindra"/>
              </a:rPr>
              <a:t>The Objective Of The Presentation Is To Familiarize Students About</a:t>
            </a:r>
            <a:endParaRPr lang="en-US" sz="3200" spc="-204" dirty="0">
              <a:latin typeface="Vind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98809" y="6143626"/>
            <a:ext cx="465531" cy="431527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51130">
              <a:spcBef>
                <a:spcPts val="484"/>
              </a:spcBef>
            </a:pPr>
            <a:r>
              <a:rPr lang="en-US" sz="2400" spc="-5" dirty="0">
                <a:solidFill>
                  <a:schemeClr val="tx2"/>
                </a:solidFill>
                <a:cs typeface="Arial"/>
              </a:rPr>
              <a:t>1</a:t>
            </a:r>
            <a:endParaRPr sz="24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8271" y="1718483"/>
            <a:ext cx="7896859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270" indent="-242570">
              <a:spcBef>
                <a:spcPts val="100"/>
              </a:spcBef>
              <a:buSzPct val="95833"/>
              <a:buFont typeface="Wingdings"/>
              <a:buChar char=""/>
              <a:tabLst>
                <a:tab pos="255904" algn="l"/>
                <a:tab pos="1166495" algn="l"/>
                <a:tab pos="1624965" algn="l"/>
                <a:tab pos="3163570" algn="l"/>
                <a:tab pos="3803015" algn="l"/>
              </a:tabLst>
            </a:pPr>
            <a:r>
              <a:rPr lang="en-US" sz="2400" spc="-135" dirty="0">
                <a:solidFill>
                  <a:srgbClr val="FFFFFF"/>
                </a:solidFill>
                <a:latin typeface="Vindra"/>
                <a:cs typeface="Arial"/>
              </a:rPr>
              <a:t>Water cycle (Hydrological Cycle)</a:t>
            </a:r>
            <a:endParaRPr sz="2400" dirty="0">
              <a:latin typeface="Vindra"/>
              <a:cs typeface="Arial"/>
            </a:endParaRPr>
          </a:p>
          <a:p>
            <a:pPr marL="255270" indent="-242570">
              <a:spcBef>
                <a:spcPts val="2880"/>
              </a:spcBef>
              <a:buSzPct val="95833"/>
              <a:buFont typeface="Wingdings"/>
              <a:buChar char=""/>
              <a:tabLst>
                <a:tab pos="255904" algn="l"/>
                <a:tab pos="1288415" algn="l"/>
                <a:tab pos="1928495" algn="l"/>
                <a:tab pos="3529329" algn="l"/>
                <a:tab pos="3940810" algn="l"/>
                <a:tab pos="4792345" algn="l"/>
                <a:tab pos="5767705" algn="l"/>
              </a:tabLst>
            </a:pPr>
            <a:r>
              <a:rPr lang="en-US" sz="2400" spc="-110" dirty="0">
                <a:solidFill>
                  <a:srgbClr val="FFFFFF"/>
                </a:solidFill>
                <a:latin typeface="Vindra"/>
                <a:cs typeface="Arial"/>
              </a:rPr>
              <a:t>Types of surface water</a:t>
            </a:r>
            <a:endParaRPr sz="2400" dirty="0">
              <a:latin typeface="Vindra"/>
              <a:cs typeface="Arial"/>
            </a:endParaRPr>
          </a:p>
          <a:p>
            <a:pPr marL="255270" indent="-242570">
              <a:spcBef>
                <a:spcPts val="2880"/>
              </a:spcBef>
              <a:buSzPct val="95833"/>
              <a:buFont typeface="Wingdings"/>
              <a:buChar char=""/>
              <a:tabLst>
                <a:tab pos="255904" algn="l"/>
                <a:tab pos="1717039" algn="l"/>
                <a:tab pos="2128520" algn="l"/>
                <a:tab pos="2980690" algn="l"/>
                <a:tab pos="3954145" algn="l"/>
              </a:tabLst>
            </a:pPr>
            <a:r>
              <a:rPr lang="en-US" sz="2400" spc="-114" dirty="0">
                <a:solidFill>
                  <a:srgbClr val="FFFFFF"/>
                </a:solidFill>
                <a:latin typeface="Vindra"/>
                <a:cs typeface="Arial"/>
              </a:rPr>
              <a:t>Determination of the capacity of impounded reservoir</a:t>
            </a:r>
            <a:endParaRPr sz="2400" dirty="0">
              <a:latin typeface="Vindra"/>
              <a:cs typeface="Arial"/>
            </a:endParaRPr>
          </a:p>
          <a:p>
            <a:pPr marL="255270" indent="-242570">
              <a:spcBef>
                <a:spcPts val="2885"/>
              </a:spcBef>
              <a:buSzPct val="95833"/>
              <a:buFont typeface="Wingdings"/>
              <a:buChar char=""/>
              <a:tabLst>
                <a:tab pos="255904" algn="l"/>
                <a:tab pos="1166495" algn="l"/>
                <a:tab pos="2142490" algn="l"/>
                <a:tab pos="3190240" algn="l"/>
                <a:tab pos="3587750" algn="l"/>
                <a:tab pos="4652645" algn="l"/>
                <a:tab pos="5064125" algn="l"/>
              </a:tabLst>
            </a:pPr>
            <a:r>
              <a:rPr lang="en-US" sz="2400" spc="-135" dirty="0">
                <a:solidFill>
                  <a:srgbClr val="FFFFFF"/>
                </a:solidFill>
                <a:latin typeface="Vindra"/>
                <a:cs typeface="Arial"/>
              </a:rPr>
              <a:t>Types of groundwater</a:t>
            </a:r>
            <a:endParaRPr sz="2400" dirty="0">
              <a:latin typeface="Vindra"/>
              <a:cs typeface="Arial"/>
            </a:endParaRPr>
          </a:p>
          <a:p>
            <a:pPr marL="255270" indent="-242570">
              <a:spcBef>
                <a:spcPts val="2880"/>
              </a:spcBef>
              <a:buSzPct val="95833"/>
              <a:buFont typeface="Wingdings"/>
              <a:buChar char=""/>
              <a:tabLst>
                <a:tab pos="255904" algn="l"/>
                <a:tab pos="1989455" algn="l"/>
                <a:tab pos="2400300" algn="l"/>
                <a:tab pos="3312795" algn="l"/>
                <a:tab pos="4334510" algn="l"/>
                <a:tab pos="5427980" algn="l"/>
                <a:tab pos="6068695" algn="l"/>
                <a:tab pos="6784340" algn="l"/>
              </a:tabLst>
            </a:pPr>
            <a:r>
              <a:rPr lang="en-US" sz="2400" spc="-140" dirty="0">
                <a:solidFill>
                  <a:srgbClr val="FFFFFF"/>
                </a:solidFill>
                <a:latin typeface="Vindra"/>
                <a:cs typeface="Arial"/>
              </a:rPr>
              <a:t>Rainwater harvesting</a:t>
            </a:r>
          </a:p>
          <a:p>
            <a:pPr marL="255270" indent="-242570">
              <a:spcBef>
                <a:spcPts val="2880"/>
              </a:spcBef>
              <a:buSzPct val="95833"/>
              <a:buFont typeface="Wingdings"/>
              <a:buChar char=""/>
              <a:tabLst>
                <a:tab pos="255904" algn="l"/>
                <a:tab pos="1989455" algn="l"/>
                <a:tab pos="2400300" algn="l"/>
                <a:tab pos="3312795" algn="l"/>
                <a:tab pos="4334510" algn="l"/>
                <a:tab pos="5427980" algn="l"/>
                <a:tab pos="6068695" algn="l"/>
                <a:tab pos="6784340" algn="l"/>
              </a:tabLst>
            </a:pPr>
            <a:r>
              <a:rPr lang="en-US" sz="2400" dirty="0">
                <a:latin typeface="Vindra"/>
                <a:cs typeface="Arial"/>
              </a:rPr>
              <a:t>Optimal source of water resources for a specific area</a:t>
            </a:r>
            <a:endParaRPr sz="2400" dirty="0">
              <a:latin typeface="Vindr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6659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07574"/>
            <a:ext cx="5851512" cy="43159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0516" y="1727703"/>
            <a:ext cx="48202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Also called “Mass Curve Method”.</a:t>
            </a:r>
          </a:p>
          <a:p>
            <a:pPr algn="just"/>
            <a:endParaRPr lang="en-US" sz="2400" dirty="0"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Mass curve is the graph plotted of time vs. accumulated flow.</a:t>
            </a:r>
          </a:p>
          <a:p>
            <a:pPr algn="just"/>
            <a:endParaRPr lang="en-US" sz="2400" dirty="0"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In this method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mass curve of inflow and mass curve of demand 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is plotted on the same graph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35120" y="5807769"/>
            <a:ext cx="838199" cy="767687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60516" y="582910"/>
            <a:ext cx="6180364" cy="406758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ea typeface="Verdana" panose="020B0604030504040204" pitchFamily="34" charset="0"/>
              </a:rPr>
              <a:t>1. </a:t>
            </a:r>
            <a:r>
              <a:rPr lang="en-US" sz="3200" dirty="0">
                <a:solidFill>
                  <a:schemeClr val="tx1"/>
                </a:solidFill>
                <a:ea typeface="Verdana" panose="020B0604030504040204" pitchFamily="34" charset="0"/>
              </a:rPr>
              <a:t>Graphical Method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98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0852" y="1321099"/>
            <a:ext cx="10806377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 inflow plotted is usually a curve and demand is usually a straight line, but can be a curve too.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Slope of the curve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gives their respective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rate of flow.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If slope of inflow curve is more than demand curve, it means rate of inflow is more than that of demand and the opposite has greater rate of demand.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Time period in which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inflow rate &gt; demand rate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is called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wet period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and where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demand rate &gt; inflow rate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is the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dry period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57229" y="6569354"/>
            <a:ext cx="838199" cy="577291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20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7183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5640" y="773676"/>
            <a:ext cx="73409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So, a tangent on inflow curve  at the starting of dry period (point P in the mass curve zoomed in here) parallel to demand curve and is intersected at point B of the inflow curve.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maximum intercept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xy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gives the required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capacity of reservoir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It is because the dry period is for which the reservoir is to be made as in this period, demand is higher than inflow.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66418" y="5851989"/>
            <a:ext cx="838199" cy="767687"/>
          </a:xfrm>
        </p:spPr>
        <p:txBody>
          <a:bodyPr/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120385-FFE6-4EB8-88DF-97D94F14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68" y="1066800"/>
            <a:ext cx="3406749" cy="3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83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68456" y="1214630"/>
            <a:ext cx="796434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So, the period starts from the point of tangent P, and ends at intersecting point B, intersection denoting the transition from dry to wet period.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It should be noted that inflow curve should lie under the tangent 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maximum intercept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denotes the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maximum magnitude by which the demand exceed inflow,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which should be stored in stored by the reservoir to meet demand.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08408" y="5923615"/>
            <a:ext cx="838199" cy="767687"/>
          </a:xfrm>
        </p:spPr>
        <p:txBody>
          <a:bodyPr/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8B83F2-8D1A-4322-9351-4A61CC44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858" y="1481200"/>
            <a:ext cx="3406749" cy="3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75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4286" y="1473840"/>
            <a:ext cx="9956801" cy="451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It is a easier and more accurate method than graphical method.</a:t>
            </a:r>
          </a:p>
          <a:p>
            <a:endParaRPr lang="en-US" sz="2400" dirty="0">
              <a:latin typeface="Vindra"/>
            </a:endParaRPr>
          </a:p>
          <a:p>
            <a:endParaRPr lang="en-US" sz="2400" dirty="0">
              <a:latin typeface="Vindra"/>
            </a:endParaRPr>
          </a:p>
          <a:p>
            <a:endParaRPr lang="en-US" sz="2400" dirty="0">
              <a:latin typeface="Vindra"/>
            </a:endParaRPr>
          </a:p>
          <a:p>
            <a:endParaRPr lang="en-US" sz="2400" dirty="0">
              <a:latin typeface="Vindra"/>
            </a:endParaRPr>
          </a:p>
          <a:p>
            <a:endParaRPr lang="en-US" sz="2400" dirty="0">
              <a:latin typeface="Vindra"/>
            </a:endParaRPr>
          </a:p>
          <a:p>
            <a:endParaRPr lang="en-US" sz="2400" dirty="0">
              <a:latin typeface="Vindra"/>
            </a:endParaRPr>
          </a:p>
          <a:p>
            <a:endParaRPr lang="en-US" sz="2400" dirty="0">
              <a:latin typeface="Vindra"/>
            </a:endParaRPr>
          </a:p>
          <a:p>
            <a:endParaRPr lang="en-US" sz="2400" dirty="0">
              <a:latin typeface="Vindra"/>
            </a:endParaRPr>
          </a:p>
          <a:p>
            <a:endParaRPr lang="en-US" sz="2400" dirty="0">
              <a:latin typeface="Vindra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It calculates the capacity of reservoir using simple addition and subtraction which is shown as an example in the next slide.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ACC6EA2-728B-4FAA-AA7E-2B9593C01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581888"/>
              </p:ext>
            </p:extLst>
          </p:nvPr>
        </p:nvGraphicFramePr>
        <p:xfrm>
          <a:off x="3829955" y="2148115"/>
          <a:ext cx="7688659" cy="2815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99515" y="5779766"/>
            <a:ext cx="838199" cy="767687"/>
          </a:xfrm>
        </p:spPr>
        <p:txBody>
          <a:bodyPr/>
          <a:lstStyle/>
          <a:p>
            <a:r>
              <a:rPr lang="en-US" sz="2400" dirty="0">
                <a:latin typeface="Vindra"/>
              </a:rPr>
              <a:t>23</a:t>
            </a:r>
          </a:p>
        </p:txBody>
      </p:sp>
      <p:sp>
        <p:nvSpPr>
          <p:cNvPr id="2" name="Rectangle 1"/>
          <p:cNvSpPr/>
          <p:nvPr/>
        </p:nvSpPr>
        <p:spPr>
          <a:xfrm>
            <a:off x="314678" y="374091"/>
            <a:ext cx="36499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ea typeface="Verdana" panose="020B0604030504040204" pitchFamily="34" charset="0"/>
              </a:rPr>
              <a:t>2. </a:t>
            </a:r>
            <a:r>
              <a:rPr lang="en-US" sz="3200" dirty="0">
                <a:ea typeface="Verdana" panose="020B0604030504040204" pitchFamily="34" charset="0"/>
              </a:rPr>
              <a:t>Analytical Method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2206D0-3720-4136-A79A-40037AE271C9}"/>
              </a:ext>
            </a:extLst>
          </p:cNvPr>
          <p:cNvSpPr/>
          <p:nvPr/>
        </p:nvSpPr>
        <p:spPr>
          <a:xfrm>
            <a:off x="620887" y="2696028"/>
            <a:ext cx="1567543" cy="146594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Reservoir</a:t>
            </a:r>
          </a:p>
          <a:p>
            <a:pPr algn="ctr"/>
            <a:r>
              <a:rPr lang="en-US" dirty="0"/>
              <a:t>Capacity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EC92A3-1AF5-417D-AC90-387C0173B6B4}"/>
              </a:ext>
            </a:extLst>
          </p:cNvPr>
          <p:cNvSpPr/>
          <p:nvPr/>
        </p:nvSpPr>
        <p:spPr>
          <a:xfrm>
            <a:off x="2459664" y="3125304"/>
            <a:ext cx="1052793" cy="60739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195006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4740" y="495658"/>
            <a:ext cx="899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Sample Question</a:t>
            </a:r>
          </a:p>
          <a:p>
            <a:pPr algn="just"/>
            <a:endParaRPr lang="en-US" sz="2400" dirty="0"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Q) The city has average water demand of 6260 million liters per month. Calculate the capacity of impounded reservoir. The flow in the river is shown.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998872"/>
              </p:ext>
            </p:extLst>
          </p:nvPr>
        </p:nvGraphicFramePr>
        <p:xfrm>
          <a:off x="406401" y="2762085"/>
          <a:ext cx="11379198" cy="307414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2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7532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497332">
                <a:tc>
                  <a:txBody>
                    <a:bodyPr/>
                    <a:lstStyle/>
                    <a:p>
                      <a:r>
                        <a:rPr lang="en-US" sz="2400" dirty="0"/>
                        <a:t>Month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jan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feb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mar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apr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june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july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aug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sept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oct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nov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dec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6815">
                <a:tc>
                  <a:txBody>
                    <a:bodyPr/>
                    <a:lstStyle/>
                    <a:p>
                      <a:r>
                        <a:rPr lang="en-US" sz="2400" dirty="0"/>
                        <a:t>Inflow(m³/s)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2.97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1.99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1.00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.00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.51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1.00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2.00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3.00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5.00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4.00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2.80</a:t>
                      </a:r>
                    </a:p>
                  </a:txBody>
                  <a:tcPr>
                    <a:solidFill>
                      <a:srgbClr val="00B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28303" y="5898039"/>
            <a:ext cx="838199" cy="767687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277886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29264"/>
              </p:ext>
            </p:extLst>
          </p:nvPr>
        </p:nvGraphicFramePr>
        <p:xfrm>
          <a:off x="517525" y="768350"/>
          <a:ext cx="11022013" cy="550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Worksheet" r:id="rId3" imgW="6819885" imgH="3057678" progId="Excel.Sheet.12">
                  <p:embed/>
                </p:oleObj>
              </mc:Choice>
              <mc:Fallback>
                <p:oleObj name="Worksheet" r:id="rId3" imgW="6819885" imgH="3057678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7525" y="768350"/>
                        <a:ext cx="11022013" cy="550227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228303" y="5936676"/>
            <a:ext cx="838199" cy="767687"/>
          </a:xfrm>
        </p:spPr>
        <p:txBody>
          <a:bodyPr/>
          <a:lstStyle/>
          <a:p>
            <a:r>
              <a:rPr lang="en-US" sz="2400" dirty="0">
                <a:latin typeface="Vindra"/>
              </a:rPr>
              <a:t>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8184" y="30635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indra"/>
              </a:rPr>
              <a:t>Solution :</a:t>
            </a:r>
          </a:p>
        </p:txBody>
      </p:sp>
    </p:spTree>
    <p:extLst>
      <p:ext uri="{BB962C8B-B14F-4D97-AF65-F5344CB8AC3E}">
        <p14:creationId xmlns:p14="http://schemas.microsoft.com/office/powerpoint/2010/main" val="3986803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778" y="1762259"/>
            <a:ext cx="9488766" cy="3046988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Vindra"/>
                <a:ea typeface="Verdana" panose="020B0604030504040204" pitchFamily="34" charset="0"/>
              </a:rPr>
              <a:t>Capacity of impounded reservoir=</a:t>
            </a:r>
          </a:p>
          <a:p>
            <a:pPr algn="just"/>
            <a:endParaRPr lang="en-US" sz="2400" dirty="0">
              <a:latin typeface="Vindra"/>
              <a:ea typeface="Verdana" panose="020B0604030504040204" pitchFamily="34" charset="0"/>
            </a:endParaRPr>
          </a:p>
          <a:p>
            <a:pPr algn="just"/>
            <a:r>
              <a:rPr lang="en-US" sz="2400" dirty="0">
                <a:latin typeface="Vindra"/>
                <a:ea typeface="Verdana" panose="020B0604030504040204" pitchFamily="34" charset="0"/>
              </a:rPr>
              <a:t>maximum cumulative surplus + maximum cumulative deficit – total inflow + total demand</a:t>
            </a:r>
          </a:p>
          <a:p>
            <a:pPr algn="just"/>
            <a:endParaRPr lang="en-US" sz="2400" dirty="0">
              <a:latin typeface="Vindra"/>
              <a:ea typeface="Verdana" panose="020B0604030504040204" pitchFamily="34" charset="0"/>
            </a:endParaRPr>
          </a:p>
          <a:p>
            <a:pPr algn="just"/>
            <a:r>
              <a:rPr lang="en-US" sz="2400" dirty="0">
                <a:latin typeface="Vindra"/>
                <a:ea typeface="Verdana" panose="020B0604030504040204" pitchFamily="34" charset="0"/>
              </a:rPr>
              <a:t>=1753.0+18652.0-74425.0+74424.0</a:t>
            </a:r>
          </a:p>
          <a:p>
            <a:pPr algn="just"/>
            <a:endParaRPr lang="en-US" sz="2400" dirty="0">
              <a:latin typeface="Vindra"/>
              <a:ea typeface="Verdana" panose="020B0604030504040204" pitchFamily="34" charset="0"/>
            </a:endParaRPr>
          </a:p>
          <a:p>
            <a:pPr algn="just"/>
            <a:r>
              <a:rPr lang="en-US" sz="2400" dirty="0">
                <a:latin typeface="Vindra"/>
                <a:ea typeface="Verdana" panose="020B0604030504040204" pitchFamily="34" charset="0"/>
              </a:rPr>
              <a:t>=20404.0ML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4778" y="798491"/>
            <a:ext cx="3405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indra"/>
              </a:rPr>
              <a:t>Solution(contd..)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AA1661B-5C0D-44D0-8FF2-DF22674531DA}"/>
              </a:ext>
            </a:extLst>
          </p:cNvPr>
          <p:cNvSpPr txBox="1">
            <a:spLocks/>
          </p:cNvSpPr>
          <p:nvPr/>
        </p:nvSpPr>
        <p:spPr bwMode="gray">
          <a:xfrm>
            <a:off x="11205030" y="5835077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Vindra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996679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3258" y="1372255"/>
            <a:ext cx="10521427" cy="500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In the formula, the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maximum cumulative deficit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is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added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to store water for the period with the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driest time of the year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maximum cumulative surplus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is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added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so that the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excess water do not flood over the reservoir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 total inflow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is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subtracted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because that is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the volume of water supplied throughout the year from source.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total demand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is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added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because it is </a:t>
            </a:r>
            <a:r>
              <a:rPr lang="en-US" sz="2400" dirty="0">
                <a:solidFill>
                  <a:srgbClr val="FFFF00"/>
                </a:solidFill>
                <a:latin typeface="+mj-lt"/>
                <a:cs typeface="Arial" panose="020B0604020202020204" pitchFamily="34" charset="0"/>
              </a:rPr>
              <a:t>the total volume of water that the population consumes.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+mj-lt"/>
              <a:ea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258" y="310240"/>
            <a:ext cx="5750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Description of formula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40A987D-DE59-4DE4-B7C1-88EEFD7CDFD0}"/>
              </a:ext>
            </a:extLst>
          </p:cNvPr>
          <p:cNvSpPr txBox="1">
            <a:spLocks/>
          </p:cNvSpPr>
          <p:nvPr/>
        </p:nvSpPr>
        <p:spPr bwMode="gray">
          <a:xfrm>
            <a:off x="11190739" y="579458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667556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TextBox 61"/>
          <p:cNvSpPr txBox="1"/>
          <p:nvPr/>
        </p:nvSpPr>
        <p:spPr>
          <a:xfrm>
            <a:off x="563136" y="1153295"/>
            <a:ext cx="10298655" cy="5078313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Sources  which exist below the ground surface.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The process in which the surface water infiltrates into the ground water and percolate deep into the ground and is stored as groundwater is known as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groundwater recharge</a:t>
            </a:r>
            <a:r>
              <a:rPr lang="en-US" sz="2400" dirty="0">
                <a:solidFill>
                  <a:srgbClr val="FF00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Recharge may be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natural or artificial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Natural recharge 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include precipitation water flowing in stream and river lake and other natural water bodies.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C0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Artificial recharge 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includes excess irrigation, seepage from canal leakage from reservoirs or tanks.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136" y="359918"/>
            <a:ext cx="5743386" cy="793377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  <a:ea typeface="Verdana" panose="020B0604030504040204" pitchFamily="34" charset="0"/>
              </a:rPr>
              <a:t>2.3</a:t>
            </a:r>
            <a:r>
              <a:rPr lang="en-US" sz="3200" dirty="0">
                <a:ea typeface="Verdana" panose="020B0604030504040204" pitchFamily="34" charset="0"/>
              </a:rPr>
              <a:t> Ground Water </a:t>
            </a:r>
            <a:endParaRPr lang="en-US" sz="3200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062919F-E33E-4F64-A932-C1CF7DDC1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8303" y="5936676"/>
            <a:ext cx="838199" cy="767687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820059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10995660" y="6090313"/>
            <a:ext cx="838199" cy="767687"/>
          </a:xfrm>
        </p:spPr>
        <p:txBody>
          <a:bodyPr/>
          <a:lstStyle/>
          <a:p>
            <a:r>
              <a:rPr lang="en-US" sz="2400" dirty="0"/>
              <a:t>2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20EB41-61E9-44B8-8066-6FC36676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98605"/>
            <a:ext cx="8946541" cy="543363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Vindra"/>
              </a:rPr>
              <a:t>Hydrological Cycle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Vindra"/>
              </a:rPr>
              <a:t>Classification of Sources of Water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Vindra"/>
              </a:rPr>
              <a:t>Surface Sources</a:t>
            </a:r>
          </a:p>
          <a:p>
            <a:pPr marL="0" indent="0">
              <a:buNone/>
            </a:pPr>
            <a:r>
              <a:rPr lang="en-US" sz="2400" dirty="0">
                <a:latin typeface="Vindra"/>
              </a:rPr>
              <a:t>       </a:t>
            </a:r>
            <a:r>
              <a:rPr lang="en-US" sz="2400" dirty="0" err="1">
                <a:latin typeface="Vindra"/>
              </a:rPr>
              <a:t>i</a:t>
            </a:r>
            <a:r>
              <a:rPr lang="en-US" sz="2400" dirty="0">
                <a:latin typeface="Vindra"/>
              </a:rPr>
              <a:t>) Rivers</a:t>
            </a:r>
          </a:p>
          <a:p>
            <a:pPr marL="0" indent="0">
              <a:buNone/>
            </a:pPr>
            <a:r>
              <a:rPr lang="en-US" sz="2400" dirty="0">
                <a:latin typeface="Vindra"/>
              </a:rPr>
              <a:t>       ii)Lakes</a:t>
            </a:r>
          </a:p>
          <a:p>
            <a:pPr marL="0" indent="0">
              <a:buNone/>
            </a:pPr>
            <a:r>
              <a:rPr lang="en-US" sz="2400" dirty="0">
                <a:latin typeface="Vindra"/>
              </a:rPr>
              <a:t>       iii)Streams</a:t>
            </a:r>
          </a:p>
          <a:p>
            <a:pPr marL="0" indent="0">
              <a:buNone/>
            </a:pPr>
            <a:r>
              <a:rPr lang="en-US" sz="2400" dirty="0">
                <a:latin typeface="Vindra"/>
              </a:rPr>
              <a:t>       iv)Ponds</a:t>
            </a:r>
          </a:p>
          <a:p>
            <a:pPr marL="0" indent="0">
              <a:buNone/>
            </a:pPr>
            <a:r>
              <a:rPr lang="en-US" sz="2400" dirty="0">
                <a:latin typeface="Vindra"/>
              </a:rPr>
              <a:t>       v)Impounded Reservoirs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latin typeface="Vindra"/>
              </a:rPr>
              <a:t>Ground Sources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latin typeface="Vindra"/>
              </a:rPr>
              <a:t>Selection of Water Sources</a:t>
            </a:r>
          </a:p>
          <a:p>
            <a:pPr marL="457200" indent="-457200">
              <a:buFont typeface="+mj-lt"/>
              <a:buAutoNum type="arabicPeriod" startAt="4"/>
            </a:pPr>
            <a:endParaRPr lang="en-US" sz="2400" dirty="0">
              <a:latin typeface="Vindr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9FB76B-70E8-4304-B23F-65E07C4C4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09963"/>
          </a:xfrm>
        </p:spPr>
        <p:txBody>
          <a:bodyPr/>
          <a:lstStyle/>
          <a:p>
            <a:r>
              <a:rPr lang="en-US" sz="3200" dirty="0">
                <a:latin typeface="Vindra"/>
              </a:rPr>
              <a:t>Presentation Outline</a:t>
            </a:r>
            <a:br>
              <a:rPr lang="en-US" sz="3200" dirty="0">
                <a:latin typeface="Vindra"/>
              </a:rPr>
            </a:br>
            <a:endParaRPr lang="en-US" sz="32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4962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088" y="757394"/>
            <a:ext cx="9925759" cy="5913862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Infiltrated water percolate downward under the action of gravity until it is checked by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impermeable layer 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and stored as ground water.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The surface of ground water exposed to atmospheric pressure is known as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water table</a:t>
            </a:r>
            <a:r>
              <a:rPr lang="en-US" sz="2400" dirty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The ground water is moving in the lateral direction to some point of escape appearing as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spring infiltration galleries or wells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, or it reappears to join river lake or sea.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The occurrence of ground water and its transmission is largely depend on various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water bearing formation.   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DD8A18C4-07AB-401D-8BDA-75EC8F0CDD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28303" y="5936676"/>
            <a:ext cx="838199" cy="767687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753688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5468" y="1067287"/>
            <a:ext cx="6376717" cy="5667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) Aquifer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 geological formation  that contains sufficient permeable material which permits storage as well as transmission of water.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Example: unconsolidated sand gravel.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Types of aquifers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Confined aquifer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Unconfined aquifer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Perched aquifer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  <a:latin typeface="+mj-lt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52866" y="4300156"/>
            <a:ext cx="102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Vindr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49498" y="5959782"/>
            <a:ext cx="397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ndra"/>
                <a:ea typeface="Verdana" panose="020B0604030504040204" pitchFamily="34" charset="0"/>
              </a:rPr>
              <a:t>Source: imnh.iri.isu.edu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63088" y="5775116"/>
            <a:ext cx="299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Vindra"/>
            </a:endParaRPr>
          </a:p>
        </p:txBody>
      </p:sp>
      <p:pic>
        <p:nvPicPr>
          <p:cNvPr id="1028" name="Picture 4" descr="https://imnh.iri.isu.edu/digitalatlas/hydr/concepts/gwater/imgs/6com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85" y="1419643"/>
            <a:ext cx="5162667" cy="454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13718" y="310240"/>
            <a:ext cx="70510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</a:rPr>
              <a:t>2.3.1</a:t>
            </a:r>
            <a:r>
              <a:rPr lang="en-US" sz="3200" dirty="0">
                <a:latin typeface="+mj-lt"/>
                <a:ea typeface="Verdana" panose="020B0604030504040204" pitchFamily="34" charset="0"/>
              </a:rPr>
              <a:t> Types of Water Bearing Formations </a:t>
            </a:r>
            <a:endParaRPr lang="en-US" sz="3200" dirty="0">
              <a:latin typeface="+mj-lt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7EC944D0-B907-4269-A023-9F91D2B819E4}"/>
              </a:ext>
            </a:extLst>
          </p:cNvPr>
          <p:cNvSpPr txBox="1">
            <a:spLocks/>
          </p:cNvSpPr>
          <p:nvPr/>
        </p:nvSpPr>
        <p:spPr bwMode="gray">
          <a:xfrm>
            <a:off x="11228303" y="5975171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Vindra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299291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250" y="450972"/>
            <a:ext cx="8104614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Confined aquifer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In such aquifer groundwater is confined under the pressure greater than </a:t>
            </a:r>
            <a:r>
              <a:rPr lang="en-US" sz="2400" dirty="0">
                <a:solidFill>
                  <a:srgbClr val="FFC0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atmospheric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pressure by overlying relatively </a:t>
            </a:r>
            <a:r>
              <a:rPr lang="en-US" sz="2400" dirty="0">
                <a:solidFill>
                  <a:srgbClr val="FFC0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impermeable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strata.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Also known as </a:t>
            </a:r>
            <a:r>
              <a:rPr lang="en-US" sz="2400" dirty="0">
                <a:solidFill>
                  <a:srgbClr val="FFC0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artesian aquifer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.  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Region supplying water to confined aquifer is recharge area.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In a well penetrating such aquifer the water will rise to the level of artesian head, or up to the </a:t>
            </a:r>
            <a:r>
              <a:rPr lang="en-US" sz="2400" dirty="0" err="1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piezometric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surface.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+mj-lt"/>
              <a:ea typeface="Verdana" panose="020B0604030504040204" pitchFamily="34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572C9A6-7D72-4C47-968B-82E062EDAD5E}"/>
              </a:ext>
            </a:extLst>
          </p:cNvPr>
          <p:cNvSpPr txBox="1">
            <a:spLocks/>
          </p:cNvSpPr>
          <p:nvPr/>
        </p:nvSpPr>
        <p:spPr bwMode="gray">
          <a:xfrm>
            <a:off x="10814867" y="5793910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9CCFA-6715-4163-B477-D975B0FE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3" t="59355" r="80642" b="14115"/>
          <a:stretch/>
        </p:blipFill>
        <p:spPr>
          <a:xfrm>
            <a:off x="8463864" y="1577338"/>
            <a:ext cx="3619500" cy="3747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2A5114-C5BD-4447-8A1B-3A95096D7A26}"/>
              </a:ext>
            </a:extLst>
          </p:cNvPr>
          <p:cNvSpPr txBox="1"/>
          <p:nvPr/>
        </p:nvSpPr>
        <p:spPr>
          <a:xfrm>
            <a:off x="8463864" y="5390301"/>
            <a:ext cx="397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ea typeface="Verdana" panose="020B0604030504040204" pitchFamily="34" charset="0"/>
              </a:rPr>
              <a:t>Source: http://mikeb203.tripod.com</a:t>
            </a:r>
          </a:p>
        </p:txBody>
      </p:sp>
    </p:spTree>
    <p:extLst>
      <p:ext uri="{BB962C8B-B14F-4D97-AF65-F5344CB8AC3E}">
        <p14:creationId xmlns:p14="http://schemas.microsoft.com/office/powerpoint/2010/main" val="770692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502" y="295729"/>
            <a:ext cx="9404723" cy="54608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2. Unconfined aquifer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02" y="764964"/>
            <a:ext cx="9833038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Water table forms the upper surface of zone of saturation.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Also known as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non-artesian aquifer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or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water table aquifer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Water table is not stationary surface it may rise or fall.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9502" y="2820569"/>
            <a:ext cx="6074482" cy="3235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3. Perched aquifer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Occurs when small portion of water bearing strata is present in the zone of aeration above main body of groundwater.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Yield only small amount of water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it is temporary.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98601" y="1792780"/>
            <a:ext cx="2891276" cy="52288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03BC4950-FD55-4718-B485-E0AF0DB06798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970977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70" y="315754"/>
            <a:ext cx="9404723" cy="603350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ii) Aquiclude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6573" y="706052"/>
            <a:ext cx="10983512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Formation of relatively impermeable material.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Permits storage of water but not yield sufficient amount of water.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Example :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saturated clay.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5175" y="2754163"/>
            <a:ext cx="927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iii) Aquitard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6573" y="3253838"/>
            <a:ext cx="111407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Formation of poorly permeable material.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Permits storage of water but obstruct groundwater movement and not yield water freely to well. Example :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sandy clay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</a:rPr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427170" y="5008164"/>
            <a:ext cx="97064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ea typeface="Verdana" panose="020B0604030504040204" pitchFamily="34" charset="0"/>
              </a:rPr>
              <a:t>iii) Aquifuge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Formation of relatively impermeable layer neither contains nor transmit water. Example: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solid granite.</a:t>
            </a:r>
            <a:endParaRPr lang="en-US" sz="2400" dirty="0"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F0921A8C-9103-4FAB-BBDF-C06C9446DCA2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843113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3542" y="262431"/>
            <a:ext cx="9504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</a:rPr>
              <a:t>2.3.2</a:t>
            </a:r>
            <a:r>
              <a:rPr lang="en-US" sz="3200" dirty="0">
                <a:latin typeface="+mj-lt"/>
                <a:ea typeface="Verdana" panose="020B0604030504040204" pitchFamily="34" charset="0"/>
              </a:rPr>
              <a:t> Springs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5763" y="2360389"/>
            <a:ext cx="1056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  <a:ea typeface="Verdan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542" y="996401"/>
            <a:ext cx="108826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Ground water which flow out at the surface constitute spring.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Spring is the natural outflow of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groundwater which appears at the ground surface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as a current of stream of flowing water.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2 types of spring: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Gravity spring. 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Non gravity spring.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8493" y="3295267"/>
            <a:ext cx="2283011" cy="45462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56" y="4417455"/>
            <a:ext cx="4391695" cy="22924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9947482" y="4615542"/>
            <a:ext cx="1015663" cy="21444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dirty="0">
                <a:latin typeface="+mj-lt"/>
                <a:ea typeface="Verdana" panose="020B0604030504040204" pitchFamily="34" charset="0"/>
              </a:rPr>
              <a:t>So</a:t>
            </a:r>
            <a:r>
              <a:rPr lang="en-US" dirty="0">
                <a:latin typeface="+mj-lt"/>
                <a:ea typeface="Verdana" panose="020B0604030504040204" pitchFamily="34" charset="0"/>
              </a:rPr>
              <a:t>urce : water supply engineering BC </a:t>
            </a:r>
            <a:r>
              <a:rPr lang="en-US" dirty="0" err="1">
                <a:latin typeface="+mj-lt"/>
                <a:ea typeface="Verdana" panose="020B0604030504040204" pitchFamily="34" charset="0"/>
              </a:rPr>
              <a:t>Punmia</a:t>
            </a:r>
            <a:r>
              <a:rPr lang="en-US" dirty="0">
                <a:latin typeface="+mj-lt"/>
                <a:ea typeface="Verdana" panose="020B0604030504040204" pitchFamily="34" charset="0"/>
              </a:rPr>
              <a:t> et all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4649FC6E-3662-460D-A335-432506BB2721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474582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4601" y="1045667"/>
            <a:ext cx="9710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Results from water flowing under the hydrostatic pressure.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9290" y="2464493"/>
            <a:ext cx="11594523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lphaLcParenR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Depression spring: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Formed due to emergence of water table where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topography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falls below its level.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Flow is variable due to rise or fall of water table so to meet such fluctuation a deep trench may be constructed near such spring.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Deeper the trench greater the certainty of continues flow.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Saturated ground above the elevation of trench bottom acts as storage reservoir.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9290" y="513629"/>
            <a:ext cx="2828303" cy="610698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Gravity spring </a:t>
            </a:r>
          </a:p>
        </p:txBody>
      </p:sp>
      <p:sp>
        <p:nvSpPr>
          <p:cNvPr id="8" name="Rectangle 7"/>
          <p:cNvSpPr/>
          <p:nvPr/>
        </p:nvSpPr>
        <p:spPr>
          <a:xfrm>
            <a:off x="379290" y="1960711"/>
            <a:ext cx="2966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Types of gravity spring</a:t>
            </a:r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F074821-ECCA-4763-8726-9A3EFE8F4A64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750681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69107" y="-1610783"/>
            <a:ext cx="3332319" cy="958479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42871" y="4992213"/>
            <a:ext cx="875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ea typeface="Verdana" panose="020B0604030504040204" pitchFamily="34" charset="0"/>
              </a:rPr>
              <a:t>Source : Water Supply Engineering by </a:t>
            </a:r>
            <a:r>
              <a:rPr lang="en-US" dirty="0" err="1">
                <a:latin typeface="+mj-lt"/>
                <a:ea typeface="Verdana" panose="020B0604030504040204" pitchFamily="34" charset="0"/>
              </a:rPr>
              <a:t>Prof.Dr</a:t>
            </a:r>
            <a:r>
              <a:rPr lang="en-US" dirty="0">
                <a:latin typeface="+mj-lt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+mj-lt"/>
                <a:ea typeface="Verdana" panose="020B0604030504040204" pitchFamily="34" charset="0"/>
              </a:rPr>
              <a:t>Bhagwan</a:t>
            </a:r>
            <a:r>
              <a:rPr lang="en-US" dirty="0">
                <a:latin typeface="+mj-lt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+mj-lt"/>
                <a:ea typeface="Verdana" panose="020B0604030504040204" pitchFamily="34" charset="0"/>
              </a:rPr>
              <a:t>Ratna</a:t>
            </a:r>
            <a:r>
              <a:rPr lang="en-US" dirty="0">
                <a:latin typeface="+mj-lt"/>
                <a:ea typeface="Verdana" panose="020B0604030504040204" pitchFamily="34" charset="0"/>
              </a:rPr>
              <a:t> </a:t>
            </a:r>
            <a:r>
              <a:rPr lang="en-US" dirty="0" err="1">
                <a:latin typeface="+mj-lt"/>
                <a:ea typeface="Verdana" panose="020B0604030504040204" pitchFamily="34" charset="0"/>
              </a:rPr>
              <a:t>Kansakar</a:t>
            </a:r>
            <a:endParaRPr lang="en-US" dirty="0">
              <a:latin typeface="+mj-lt"/>
              <a:ea typeface="Verdan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45941" y="890451"/>
            <a:ext cx="2416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Depression spring</a:t>
            </a:r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Slide Number Placeholder 1">
            <a:extLst>
              <a:ext uri="{FF2B5EF4-FFF2-40B4-BE49-F238E27FC236}">
                <a16:creationId xmlns:a16="http://schemas.microsoft.com/office/drawing/2014/main" id="{390BC407-BBC3-48A7-A750-1701BE1D9F3B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338779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702" y="821043"/>
            <a:ext cx="3747752" cy="484745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b) Contact spring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9702" y="1468192"/>
            <a:ext cx="59488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Created by a permeable water bearing formation over lying a less permeable or impermeable formation that intersects the ground surface.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Relatively small amount of underground storage available above the elevation of the overflow crest.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3764819-F7E0-490A-BD5B-C221610AD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74" t="32560" r="28102" b="34620"/>
          <a:stretch/>
        </p:blipFill>
        <p:spPr>
          <a:xfrm>
            <a:off x="6618514" y="1468192"/>
            <a:ext cx="5471886" cy="376745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9824CF5-9E79-498C-9E84-57E1F28A7900}"/>
              </a:ext>
            </a:extLst>
          </p:cNvPr>
          <p:cNvSpPr txBox="1"/>
          <p:nvPr/>
        </p:nvSpPr>
        <p:spPr>
          <a:xfrm>
            <a:off x="7460343" y="5351818"/>
            <a:ext cx="376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ea typeface="Verdana" panose="020B0604030504040204" pitchFamily="34" charset="0"/>
              </a:rPr>
              <a:t>Source : </a:t>
            </a:r>
            <a:r>
              <a:rPr lang="en-US" dirty="0" err="1">
                <a:latin typeface="+mj-lt"/>
                <a:ea typeface="Verdana" panose="020B0604030504040204" pitchFamily="34" charset="0"/>
              </a:rPr>
              <a:t>directive.sc.egov</a:t>
            </a:r>
            <a:r>
              <a:rPr lang="en-US" dirty="0">
                <a:latin typeface="+mj-lt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7ADE7B25-0E3F-4663-8FDE-4B160C5D3A04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89628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583686" y="762289"/>
            <a:ext cx="11405114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The flow from them is uncertain and likely to cease after a drought.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Such springs can also be developed by the construction of cutoff trench or cutoff wall</a:t>
            </a:r>
          </a:p>
        </p:txBody>
      </p:sp>
      <p:sp>
        <p:nvSpPr>
          <p:cNvPr id="71" name="Rectangle 70"/>
          <p:cNvSpPr/>
          <p:nvPr/>
        </p:nvSpPr>
        <p:spPr>
          <a:xfrm>
            <a:off x="10264719" y="2448135"/>
            <a:ext cx="1529723" cy="96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solidFill>
                <a:srgbClr val="FFFF00"/>
              </a:solidFill>
              <a:latin typeface="+mj-lt"/>
              <a:ea typeface="Verdana" panose="020B0604030504040204" pitchFamily="34" charset="0"/>
              <a:cs typeface="Century" panose="020406040505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solidFill>
                <a:srgbClr val="FFFF00"/>
              </a:solidFill>
              <a:latin typeface="+mj-lt"/>
              <a:ea typeface="Verdana" panose="020B0604030504040204" pitchFamily="34" charset="0"/>
              <a:cs typeface="Century" panose="02040604050505020304" pitchFamily="18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86D4C30D-08DA-47AD-974B-83B530DEF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6" y="2752313"/>
            <a:ext cx="5123624" cy="74501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c) Artesian spring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7C236D-3095-4423-B5EC-699B54670377}"/>
              </a:ext>
            </a:extLst>
          </p:cNvPr>
          <p:cNvSpPr txBox="1"/>
          <p:nvPr/>
        </p:nvSpPr>
        <p:spPr>
          <a:xfrm>
            <a:off x="583686" y="3301869"/>
            <a:ext cx="10962203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Water-bearing bed is confined between relatively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impervious strata 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and water is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recharged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from a higher elevation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The confined water is said to be under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artesian</a:t>
            </a:r>
            <a:r>
              <a:rPr lang="en-US" sz="2400" dirty="0">
                <a:solidFill>
                  <a:srgbClr val="FF00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pressure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Artesian springs occur where these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confined</a:t>
            </a:r>
            <a:r>
              <a:rPr lang="en-US" sz="2400" dirty="0">
                <a:solidFill>
                  <a:srgbClr val="FF00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permeable strata 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are exposed near the surface. </a:t>
            </a:r>
          </a:p>
        </p:txBody>
      </p:sp>
      <p:sp>
        <p:nvSpPr>
          <p:cNvPr id="60" name="Slide Number Placeholder 1">
            <a:extLst>
              <a:ext uri="{FF2B5EF4-FFF2-40B4-BE49-F238E27FC236}">
                <a16:creationId xmlns:a16="http://schemas.microsoft.com/office/drawing/2014/main" id="{4A4F6B96-51F5-4D0C-9212-33F38634BFFA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00421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399267" y="6255718"/>
            <a:ext cx="206375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530"/>
              </a:lnSpc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80E20B81-4AA9-4030-A5B9-BD013D756D1B}"/>
              </a:ext>
            </a:extLst>
          </p:cNvPr>
          <p:cNvSpPr/>
          <p:nvPr/>
        </p:nvSpPr>
        <p:spPr>
          <a:xfrm>
            <a:off x="3924300" y="533400"/>
            <a:ext cx="4343400" cy="1676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A3732-B729-4C71-B243-883EF3505CB4}"/>
              </a:ext>
            </a:extLst>
          </p:cNvPr>
          <p:cNvSpPr txBox="1"/>
          <p:nvPr/>
        </p:nvSpPr>
        <p:spPr>
          <a:xfrm>
            <a:off x="5050266" y="1192037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Sources Of Water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B1A572-EF7C-4E32-8311-A69EBA48D304}"/>
              </a:ext>
            </a:extLst>
          </p:cNvPr>
          <p:cNvSpPr/>
          <p:nvPr/>
        </p:nvSpPr>
        <p:spPr>
          <a:xfrm>
            <a:off x="1797139" y="533400"/>
            <a:ext cx="1752600" cy="1676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01DB8E-C501-487E-A519-2E82AB8DD54A}"/>
              </a:ext>
            </a:extLst>
          </p:cNvPr>
          <p:cNvSpPr/>
          <p:nvPr/>
        </p:nvSpPr>
        <p:spPr>
          <a:xfrm>
            <a:off x="8652891" y="533400"/>
            <a:ext cx="1752600" cy="1676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2B8C8-D806-4EE7-8DA0-86F397F9203B}"/>
              </a:ext>
            </a:extLst>
          </p:cNvPr>
          <p:cNvSpPr txBox="1"/>
          <p:nvPr/>
        </p:nvSpPr>
        <p:spPr>
          <a:xfrm>
            <a:off x="2057400" y="990601"/>
            <a:ext cx="149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Surface Sources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2B39E-2FA2-4ABD-8428-4377645411E0}"/>
              </a:ext>
            </a:extLst>
          </p:cNvPr>
          <p:cNvSpPr txBox="1"/>
          <p:nvPr/>
        </p:nvSpPr>
        <p:spPr>
          <a:xfrm>
            <a:off x="8864422" y="1080034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Ground 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AE02B9-F406-4BA0-B987-F6FF415F18D9}"/>
              </a:ext>
            </a:extLst>
          </p:cNvPr>
          <p:cNvCxnSpPr>
            <a:stCxn id="7" idx="4"/>
          </p:cNvCxnSpPr>
          <p:nvPr/>
        </p:nvCxnSpPr>
        <p:spPr>
          <a:xfrm flipH="1">
            <a:off x="2667001" y="2209800"/>
            <a:ext cx="6439" cy="3810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ECDC33-8B9C-4B90-93FB-181B7B65D0A6}"/>
              </a:ext>
            </a:extLst>
          </p:cNvPr>
          <p:cNvCxnSpPr/>
          <p:nvPr/>
        </p:nvCxnSpPr>
        <p:spPr>
          <a:xfrm flipH="1">
            <a:off x="9525001" y="2232337"/>
            <a:ext cx="6439" cy="3810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0C46FB1-DB32-4EAB-BE20-19059C126B68}"/>
              </a:ext>
            </a:extLst>
          </p:cNvPr>
          <p:cNvSpPr/>
          <p:nvPr/>
        </p:nvSpPr>
        <p:spPr>
          <a:xfrm>
            <a:off x="2660561" y="2475131"/>
            <a:ext cx="85054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660E620-7D37-4371-AE89-013A545B08CE}"/>
              </a:ext>
            </a:extLst>
          </p:cNvPr>
          <p:cNvSpPr/>
          <p:nvPr/>
        </p:nvSpPr>
        <p:spPr>
          <a:xfrm>
            <a:off x="2673439" y="3276600"/>
            <a:ext cx="85054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F1342EB-11BF-4BC4-8587-DFE6AD4732B8}"/>
              </a:ext>
            </a:extLst>
          </p:cNvPr>
          <p:cNvSpPr/>
          <p:nvPr/>
        </p:nvSpPr>
        <p:spPr>
          <a:xfrm>
            <a:off x="2686317" y="4075331"/>
            <a:ext cx="85054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51D6FCA-9256-40B3-AA02-F225286841B1}"/>
              </a:ext>
            </a:extLst>
          </p:cNvPr>
          <p:cNvSpPr/>
          <p:nvPr/>
        </p:nvSpPr>
        <p:spPr>
          <a:xfrm>
            <a:off x="2686317" y="4874062"/>
            <a:ext cx="85054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810EB1-B5FC-493C-BCA2-ADE7921EF946}"/>
              </a:ext>
            </a:extLst>
          </p:cNvPr>
          <p:cNvSpPr/>
          <p:nvPr/>
        </p:nvSpPr>
        <p:spPr>
          <a:xfrm>
            <a:off x="3584067" y="2475131"/>
            <a:ext cx="2290838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22F4A4-7232-4A9A-9BCE-68A2A13A0948}"/>
              </a:ext>
            </a:extLst>
          </p:cNvPr>
          <p:cNvSpPr/>
          <p:nvPr/>
        </p:nvSpPr>
        <p:spPr>
          <a:xfrm>
            <a:off x="3589182" y="3283927"/>
            <a:ext cx="2290838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2814DD5-65DF-4890-AB9D-B9D48C7BE828}"/>
              </a:ext>
            </a:extLst>
          </p:cNvPr>
          <p:cNvSpPr/>
          <p:nvPr/>
        </p:nvSpPr>
        <p:spPr>
          <a:xfrm>
            <a:off x="3609825" y="4075331"/>
            <a:ext cx="2290838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1BF7F1F-C41B-4922-902C-FDD09809A966}"/>
              </a:ext>
            </a:extLst>
          </p:cNvPr>
          <p:cNvSpPr/>
          <p:nvPr/>
        </p:nvSpPr>
        <p:spPr>
          <a:xfrm>
            <a:off x="3609825" y="4887367"/>
            <a:ext cx="2290838" cy="76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68C079-7F9B-48CF-843F-AA9F6552E016}"/>
              </a:ext>
            </a:extLst>
          </p:cNvPr>
          <p:cNvSpPr txBox="1"/>
          <p:nvPr/>
        </p:nvSpPr>
        <p:spPr>
          <a:xfrm>
            <a:off x="3609826" y="2513988"/>
            <a:ext cx="225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Rivers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6C3503-F368-4137-BA84-927714AF6C1F}"/>
              </a:ext>
            </a:extLst>
          </p:cNvPr>
          <p:cNvSpPr txBox="1"/>
          <p:nvPr/>
        </p:nvSpPr>
        <p:spPr>
          <a:xfrm>
            <a:off x="3609825" y="3321966"/>
            <a:ext cx="226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Lakes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ED2F6-6DD9-4848-8B7B-A08E7E85D715}"/>
              </a:ext>
            </a:extLst>
          </p:cNvPr>
          <p:cNvSpPr txBox="1"/>
          <p:nvPr/>
        </p:nvSpPr>
        <p:spPr>
          <a:xfrm>
            <a:off x="3635583" y="4075332"/>
            <a:ext cx="2265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Ponds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585B43-254C-4471-A40A-CFC81D9438B4}"/>
              </a:ext>
            </a:extLst>
          </p:cNvPr>
          <p:cNvSpPr txBox="1"/>
          <p:nvPr/>
        </p:nvSpPr>
        <p:spPr>
          <a:xfrm>
            <a:off x="3635584" y="4834966"/>
            <a:ext cx="2258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Impounded Reservoirs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F4CE94B7-0148-40EE-B478-3CF329259D34}"/>
              </a:ext>
            </a:extLst>
          </p:cNvPr>
          <p:cNvSpPr/>
          <p:nvPr/>
        </p:nvSpPr>
        <p:spPr>
          <a:xfrm>
            <a:off x="8665066" y="2475132"/>
            <a:ext cx="850544" cy="5333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712573F-72C6-40E7-8B7A-BE385E197CD7}"/>
              </a:ext>
            </a:extLst>
          </p:cNvPr>
          <p:cNvSpPr/>
          <p:nvPr/>
        </p:nvSpPr>
        <p:spPr>
          <a:xfrm>
            <a:off x="6297776" y="2475130"/>
            <a:ext cx="2290838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1C73228-EB5A-4527-A6CF-549A3F379F63}"/>
              </a:ext>
            </a:extLst>
          </p:cNvPr>
          <p:cNvSpPr/>
          <p:nvPr/>
        </p:nvSpPr>
        <p:spPr>
          <a:xfrm>
            <a:off x="6276311" y="4887367"/>
            <a:ext cx="2290838" cy="761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368FE09-2EA6-4AF0-A5D7-7919254294C2}"/>
              </a:ext>
            </a:extLst>
          </p:cNvPr>
          <p:cNvSpPr/>
          <p:nvPr/>
        </p:nvSpPr>
        <p:spPr>
          <a:xfrm>
            <a:off x="6291337" y="4039463"/>
            <a:ext cx="2290838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2D8CC73-FA54-4537-919A-9A7FAD9A61AD}"/>
              </a:ext>
            </a:extLst>
          </p:cNvPr>
          <p:cNvSpPr/>
          <p:nvPr/>
        </p:nvSpPr>
        <p:spPr>
          <a:xfrm>
            <a:off x="6291337" y="3325749"/>
            <a:ext cx="2290838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0867774D-DE97-4F38-A0A8-4815D5D88344}"/>
              </a:ext>
            </a:extLst>
          </p:cNvPr>
          <p:cNvSpPr/>
          <p:nvPr/>
        </p:nvSpPr>
        <p:spPr>
          <a:xfrm>
            <a:off x="8661578" y="3321966"/>
            <a:ext cx="850544" cy="5333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Left 34">
            <a:extLst>
              <a:ext uri="{FF2B5EF4-FFF2-40B4-BE49-F238E27FC236}">
                <a16:creationId xmlns:a16="http://schemas.microsoft.com/office/drawing/2014/main" id="{B1D8DCA9-B32B-4B44-9ED0-9796087CD220}"/>
              </a:ext>
            </a:extLst>
          </p:cNvPr>
          <p:cNvSpPr/>
          <p:nvPr/>
        </p:nvSpPr>
        <p:spPr>
          <a:xfrm>
            <a:off x="8662650" y="4039464"/>
            <a:ext cx="850544" cy="5333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B0D599F5-C073-4CC3-838C-1A17AB464543}"/>
              </a:ext>
            </a:extLst>
          </p:cNvPr>
          <p:cNvSpPr/>
          <p:nvPr/>
        </p:nvSpPr>
        <p:spPr>
          <a:xfrm>
            <a:off x="8686261" y="4887369"/>
            <a:ext cx="850544" cy="53339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C45C35-4DDC-4BB5-82C9-91C950053985}"/>
              </a:ext>
            </a:extLst>
          </p:cNvPr>
          <p:cNvSpPr txBox="1"/>
          <p:nvPr/>
        </p:nvSpPr>
        <p:spPr>
          <a:xfrm>
            <a:off x="6297777" y="2513988"/>
            <a:ext cx="216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Springs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28CF55-45CF-48C6-8056-31D7C2346592}"/>
              </a:ext>
            </a:extLst>
          </p:cNvPr>
          <p:cNvSpPr txBox="1"/>
          <p:nvPr/>
        </p:nvSpPr>
        <p:spPr>
          <a:xfrm>
            <a:off x="6314429" y="3357832"/>
            <a:ext cx="232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Wells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BA561B-533D-41F3-A42E-1EC36124FDCE}"/>
              </a:ext>
            </a:extLst>
          </p:cNvPr>
          <p:cNvSpPr txBox="1"/>
          <p:nvPr/>
        </p:nvSpPr>
        <p:spPr>
          <a:xfrm>
            <a:off x="6304215" y="4148591"/>
            <a:ext cx="23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Infiltration Well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FCC940-C46B-4AF4-AC30-8411719105B1}"/>
              </a:ext>
            </a:extLst>
          </p:cNvPr>
          <p:cNvSpPr txBox="1"/>
          <p:nvPr/>
        </p:nvSpPr>
        <p:spPr>
          <a:xfrm>
            <a:off x="6383766" y="4927297"/>
            <a:ext cx="2320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Infiltration Gallery</a:t>
            </a:r>
          </a:p>
        </p:txBody>
      </p:sp>
    </p:spTree>
    <p:extLst>
      <p:ext uri="{BB962C8B-B14F-4D97-AF65-F5344CB8AC3E}">
        <p14:creationId xmlns:p14="http://schemas.microsoft.com/office/powerpoint/2010/main" val="276383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/>
      <p:bldP spid="11" grpId="0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14207" y="235391"/>
            <a:ext cx="3188490" cy="54144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5750" y="889843"/>
            <a:ext cx="484675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Springs may also occur where the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confining formation 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over the artesian aquifer is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ruptured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by a fault or where the aquifer discharges to a lower topographic area.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Artesian springs can be sensitive to the pumping of wells located nearby.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37889-0A5E-4416-90F6-935978C13175}"/>
              </a:ext>
            </a:extLst>
          </p:cNvPr>
          <p:cNvSpPr txBox="1"/>
          <p:nvPr/>
        </p:nvSpPr>
        <p:spPr>
          <a:xfrm>
            <a:off x="6001209" y="4536880"/>
            <a:ext cx="4846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Source: Water supply engineering, P.N. 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modi</a:t>
            </a:r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F770B39-03DD-46C8-A78F-4D0B26C78CB4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822657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332" y="1223824"/>
            <a:ext cx="992536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These include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volcanic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fissure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spring.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Volcanic spring are associate with volcanic rocks.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Fissure springs fracture extending to the great depth in the earth crust.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10761" y="3050439"/>
            <a:ext cx="5232401" cy="2682641"/>
            <a:chOff x="-4584" y="0"/>
            <a:chExt cx="5236985" cy="2882887"/>
          </a:xfrm>
        </p:grpSpPr>
        <p:pic>
          <p:nvPicPr>
            <p:cNvPr id="7" name="Picture 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-4584" y="401815"/>
              <a:ext cx="5221225" cy="2478023"/>
            </a:xfrm>
            <a:prstGeom prst="rect">
              <a:avLst/>
            </a:prstGeom>
          </p:spPr>
        </p:pic>
        <p:sp>
          <p:nvSpPr>
            <p:cNvPr id="8" name="Shape 2556"/>
            <p:cNvSpPr/>
            <p:nvPr/>
          </p:nvSpPr>
          <p:spPr>
            <a:xfrm>
              <a:off x="2124863" y="1604950"/>
              <a:ext cx="554837" cy="159283"/>
            </a:xfrm>
            <a:custGeom>
              <a:avLst/>
              <a:gdLst/>
              <a:ahLst/>
              <a:cxnLst/>
              <a:rect l="0" t="0" r="0" b="0"/>
              <a:pathLst>
                <a:path w="554837" h="159283">
                  <a:moveTo>
                    <a:pt x="49492" y="0"/>
                  </a:moveTo>
                  <a:cubicBezTo>
                    <a:pt x="49492" y="0"/>
                    <a:pt x="93929" y="33858"/>
                    <a:pt x="134150" y="4229"/>
                  </a:cubicBezTo>
                  <a:cubicBezTo>
                    <a:pt x="134150" y="4229"/>
                    <a:pt x="176479" y="44450"/>
                    <a:pt x="223050" y="0"/>
                  </a:cubicBezTo>
                  <a:cubicBezTo>
                    <a:pt x="223050" y="0"/>
                    <a:pt x="263284" y="40221"/>
                    <a:pt x="309842" y="2121"/>
                  </a:cubicBezTo>
                  <a:cubicBezTo>
                    <a:pt x="309842" y="2121"/>
                    <a:pt x="354812" y="47092"/>
                    <a:pt x="386562" y="1588"/>
                  </a:cubicBezTo>
                  <a:cubicBezTo>
                    <a:pt x="386562" y="1588"/>
                    <a:pt x="418312" y="47092"/>
                    <a:pt x="469112" y="7938"/>
                  </a:cubicBezTo>
                  <a:cubicBezTo>
                    <a:pt x="469112" y="7938"/>
                    <a:pt x="504037" y="47092"/>
                    <a:pt x="554837" y="7938"/>
                  </a:cubicBezTo>
                  <a:cubicBezTo>
                    <a:pt x="554837" y="7938"/>
                    <a:pt x="522033" y="55563"/>
                    <a:pt x="501929" y="74613"/>
                  </a:cubicBezTo>
                  <a:cubicBezTo>
                    <a:pt x="481812" y="93663"/>
                    <a:pt x="392925" y="143396"/>
                    <a:pt x="371754" y="147638"/>
                  </a:cubicBezTo>
                  <a:cubicBezTo>
                    <a:pt x="350583" y="151867"/>
                    <a:pt x="290258" y="159283"/>
                    <a:pt x="261683" y="158217"/>
                  </a:cubicBezTo>
                  <a:cubicBezTo>
                    <a:pt x="233108" y="157163"/>
                    <a:pt x="172783" y="142342"/>
                    <a:pt x="157962" y="134938"/>
                  </a:cubicBezTo>
                  <a:cubicBezTo>
                    <a:pt x="143154" y="127533"/>
                    <a:pt x="97650" y="110592"/>
                    <a:pt x="86004" y="96838"/>
                  </a:cubicBezTo>
                  <a:cubicBezTo>
                    <a:pt x="74358" y="83083"/>
                    <a:pt x="26733" y="38100"/>
                    <a:pt x="26733" y="38100"/>
                  </a:cubicBezTo>
                  <a:lnTo>
                    <a:pt x="0" y="14567"/>
                  </a:lnTo>
                  <a:cubicBezTo>
                    <a:pt x="14910" y="17844"/>
                    <a:pt x="33083" y="16408"/>
                    <a:pt x="4949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" name="Shape 2557"/>
            <p:cNvSpPr/>
            <p:nvPr/>
          </p:nvSpPr>
          <p:spPr>
            <a:xfrm>
              <a:off x="6350" y="1156741"/>
              <a:ext cx="1622641" cy="1572679"/>
            </a:xfrm>
            <a:custGeom>
              <a:avLst/>
              <a:gdLst/>
              <a:ahLst/>
              <a:cxnLst/>
              <a:rect l="0" t="0" r="0" b="0"/>
              <a:pathLst>
                <a:path w="1622641" h="1572679">
                  <a:moveTo>
                    <a:pt x="361950" y="2121"/>
                  </a:moveTo>
                  <a:lnTo>
                    <a:pt x="463550" y="4242"/>
                  </a:lnTo>
                  <a:cubicBezTo>
                    <a:pt x="463550" y="4242"/>
                    <a:pt x="450850" y="0"/>
                    <a:pt x="438150" y="21171"/>
                  </a:cubicBezTo>
                  <a:cubicBezTo>
                    <a:pt x="425450" y="42342"/>
                    <a:pt x="438150" y="65621"/>
                    <a:pt x="438150" y="82562"/>
                  </a:cubicBezTo>
                  <a:cubicBezTo>
                    <a:pt x="438150" y="99492"/>
                    <a:pt x="448742" y="167221"/>
                    <a:pt x="448742" y="173571"/>
                  </a:cubicBezTo>
                  <a:cubicBezTo>
                    <a:pt x="448742" y="179921"/>
                    <a:pt x="438150" y="194742"/>
                    <a:pt x="438150" y="220142"/>
                  </a:cubicBezTo>
                  <a:cubicBezTo>
                    <a:pt x="438150" y="245542"/>
                    <a:pt x="433921" y="315392"/>
                    <a:pt x="433921" y="334442"/>
                  </a:cubicBezTo>
                  <a:cubicBezTo>
                    <a:pt x="433921" y="353492"/>
                    <a:pt x="440271" y="423342"/>
                    <a:pt x="440271" y="431800"/>
                  </a:cubicBezTo>
                  <a:cubicBezTo>
                    <a:pt x="440271" y="440271"/>
                    <a:pt x="444500" y="444500"/>
                    <a:pt x="463550" y="444500"/>
                  </a:cubicBezTo>
                  <a:lnTo>
                    <a:pt x="590550" y="444500"/>
                  </a:lnTo>
                  <a:cubicBezTo>
                    <a:pt x="618071" y="444500"/>
                    <a:pt x="677342" y="448742"/>
                    <a:pt x="687921" y="448742"/>
                  </a:cubicBezTo>
                  <a:lnTo>
                    <a:pt x="814921" y="448742"/>
                  </a:lnTo>
                  <a:cubicBezTo>
                    <a:pt x="846671" y="448742"/>
                    <a:pt x="950392" y="455092"/>
                    <a:pt x="967321" y="448742"/>
                  </a:cubicBezTo>
                  <a:cubicBezTo>
                    <a:pt x="984250" y="442392"/>
                    <a:pt x="971550" y="389471"/>
                    <a:pt x="971550" y="372542"/>
                  </a:cubicBezTo>
                  <a:cubicBezTo>
                    <a:pt x="971550" y="355600"/>
                    <a:pt x="969442" y="345021"/>
                    <a:pt x="973671" y="309042"/>
                  </a:cubicBezTo>
                  <a:cubicBezTo>
                    <a:pt x="977900" y="273050"/>
                    <a:pt x="960971" y="222250"/>
                    <a:pt x="958850" y="209550"/>
                  </a:cubicBezTo>
                  <a:cubicBezTo>
                    <a:pt x="956742" y="196850"/>
                    <a:pt x="952500" y="190500"/>
                    <a:pt x="956742" y="158750"/>
                  </a:cubicBezTo>
                  <a:cubicBezTo>
                    <a:pt x="960971" y="127000"/>
                    <a:pt x="956742" y="105842"/>
                    <a:pt x="956742" y="86792"/>
                  </a:cubicBezTo>
                  <a:cubicBezTo>
                    <a:pt x="956742" y="67742"/>
                    <a:pt x="941921" y="8471"/>
                    <a:pt x="941921" y="8471"/>
                  </a:cubicBezTo>
                  <a:lnTo>
                    <a:pt x="988492" y="8471"/>
                  </a:lnTo>
                  <a:cubicBezTo>
                    <a:pt x="988492" y="8471"/>
                    <a:pt x="975792" y="23292"/>
                    <a:pt x="973671" y="38112"/>
                  </a:cubicBezTo>
                  <a:cubicBezTo>
                    <a:pt x="971550" y="52921"/>
                    <a:pt x="971550" y="116421"/>
                    <a:pt x="971550" y="122771"/>
                  </a:cubicBezTo>
                  <a:cubicBezTo>
                    <a:pt x="971550" y="129121"/>
                    <a:pt x="977900" y="207442"/>
                    <a:pt x="977900" y="207442"/>
                  </a:cubicBezTo>
                  <a:cubicBezTo>
                    <a:pt x="977900" y="207442"/>
                    <a:pt x="982129" y="262471"/>
                    <a:pt x="984250" y="273050"/>
                  </a:cubicBezTo>
                  <a:cubicBezTo>
                    <a:pt x="986371" y="283642"/>
                    <a:pt x="988492" y="317500"/>
                    <a:pt x="988492" y="332321"/>
                  </a:cubicBezTo>
                  <a:cubicBezTo>
                    <a:pt x="988492" y="347142"/>
                    <a:pt x="992721" y="404292"/>
                    <a:pt x="992721" y="404292"/>
                  </a:cubicBezTo>
                  <a:cubicBezTo>
                    <a:pt x="992721" y="404292"/>
                    <a:pt x="990613" y="452971"/>
                    <a:pt x="999071" y="450850"/>
                  </a:cubicBezTo>
                  <a:cubicBezTo>
                    <a:pt x="1007542" y="448742"/>
                    <a:pt x="1132421" y="444500"/>
                    <a:pt x="1172642" y="444500"/>
                  </a:cubicBezTo>
                  <a:cubicBezTo>
                    <a:pt x="1212850" y="444500"/>
                    <a:pt x="1293292" y="442392"/>
                    <a:pt x="1337742" y="442392"/>
                  </a:cubicBezTo>
                  <a:cubicBezTo>
                    <a:pt x="1382192" y="442392"/>
                    <a:pt x="1481671" y="448742"/>
                    <a:pt x="1488021" y="448742"/>
                  </a:cubicBezTo>
                  <a:cubicBezTo>
                    <a:pt x="1494371" y="448742"/>
                    <a:pt x="1528242" y="442379"/>
                    <a:pt x="1585392" y="440271"/>
                  </a:cubicBezTo>
                  <a:lnTo>
                    <a:pt x="1622641" y="438154"/>
                  </a:lnTo>
                  <a:lnTo>
                    <a:pt x="1622641" y="463540"/>
                  </a:lnTo>
                  <a:lnTo>
                    <a:pt x="1621371" y="463550"/>
                  </a:lnTo>
                  <a:lnTo>
                    <a:pt x="1532471" y="469900"/>
                  </a:lnTo>
                  <a:cubicBezTo>
                    <a:pt x="1532471" y="469900"/>
                    <a:pt x="1526121" y="495300"/>
                    <a:pt x="1528242" y="516471"/>
                  </a:cubicBezTo>
                  <a:cubicBezTo>
                    <a:pt x="1530350" y="537629"/>
                    <a:pt x="1534592" y="584200"/>
                    <a:pt x="1534592" y="584200"/>
                  </a:cubicBezTo>
                  <a:cubicBezTo>
                    <a:pt x="1534592" y="584200"/>
                    <a:pt x="1528242" y="605371"/>
                    <a:pt x="1528242" y="622300"/>
                  </a:cubicBezTo>
                  <a:cubicBezTo>
                    <a:pt x="1528242" y="639242"/>
                    <a:pt x="1524000" y="670992"/>
                    <a:pt x="1528242" y="692150"/>
                  </a:cubicBezTo>
                  <a:cubicBezTo>
                    <a:pt x="1532471" y="713321"/>
                    <a:pt x="1528242" y="728129"/>
                    <a:pt x="1528242" y="738721"/>
                  </a:cubicBezTo>
                  <a:cubicBezTo>
                    <a:pt x="1528242" y="749300"/>
                    <a:pt x="1526121" y="764121"/>
                    <a:pt x="1526121" y="764121"/>
                  </a:cubicBezTo>
                  <a:lnTo>
                    <a:pt x="1527050" y="817265"/>
                  </a:lnTo>
                  <a:lnTo>
                    <a:pt x="1529563" y="815708"/>
                  </a:lnTo>
                  <a:cubicBezTo>
                    <a:pt x="1529563" y="815708"/>
                    <a:pt x="1552630" y="814073"/>
                    <a:pt x="1587379" y="813254"/>
                  </a:cubicBezTo>
                  <a:lnTo>
                    <a:pt x="1622641" y="812835"/>
                  </a:lnTo>
                  <a:lnTo>
                    <a:pt x="1622641" y="832262"/>
                  </a:lnTo>
                  <a:lnTo>
                    <a:pt x="1579077" y="829628"/>
                  </a:lnTo>
                  <a:cubicBezTo>
                    <a:pt x="1562823" y="828644"/>
                    <a:pt x="1547248" y="827722"/>
                    <a:pt x="1533745" y="827012"/>
                  </a:cubicBezTo>
                  <a:lnTo>
                    <a:pt x="1531476" y="826906"/>
                  </a:lnTo>
                  <a:lnTo>
                    <a:pt x="1539875" y="832383"/>
                  </a:lnTo>
                  <a:cubicBezTo>
                    <a:pt x="1490078" y="832383"/>
                    <a:pt x="1335138" y="827621"/>
                    <a:pt x="1310221" y="827621"/>
                  </a:cubicBezTo>
                  <a:cubicBezTo>
                    <a:pt x="1282700" y="827621"/>
                    <a:pt x="1195921" y="827621"/>
                    <a:pt x="1172642" y="825500"/>
                  </a:cubicBezTo>
                  <a:cubicBezTo>
                    <a:pt x="1149350" y="823392"/>
                    <a:pt x="1119721" y="836092"/>
                    <a:pt x="1119721" y="846671"/>
                  </a:cubicBezTo>
                  <a:cubicBezTo>
                    <a:pt x="1119721" y="857250"/>
                    <a:pt x="1121842" y="935571"/>
                    <a:pt x="1121842" y="958850"/>
                  </a:cubicBezTo>
                  <a:cubicBezTo>
                    <a:pt x="1121842" y="982142"/>
                    <a:pt x="1130300" y="1039292"/>
                    <a:pt x="1134542" y="1085850"/>
                  </a:cubicBezTo>
                  <a:cubicBezTo>
                    <a:pt x="1138771" y="1132421"/>
                    <a:pt x="1140892" y="1176871"/>
                    <a:pt x="1119721" y="1214971"/>
                  </a:cubicBezTo>
                  <a:cubicBezTo>
                    <a:pt x="1098550" y="1253071"/>
                    <a:pt x="1138771" y="1257300"/>
                    <a:pt x="1166292" y="1263650"/>
                  </a:cubicBezTo>
                  <a:cubicBezTo>
                    <a:pt x="1193800" y="1270000"/>
                    <a:pt x="1348321" y="1257300"/>
                    <a:pt x="1407592" y="1261542"/>
                  </a:cubicBezTo>
                  <a:cubicBezTo>
                    <a:pt x="1466863" y="1265771"/>
                    <a:pt x="1589621" y="1263650"/>
                    <a:pt x="1589621" y="1263650"/>
                  </a:cubicBezTo>
                  <a:cubicBezTo>
                    <a:pt x="1589621" y="1263650"/>
                    <a:pt x="1603314" y="1264841"/>
                    <a:pt x="1621992" y="1266107"/>
                  </a:cubicBezTo>
                  <a:lnTo>
                    <a:pt x="1622641" y="1266148"/>
                  </a:lnTo>
                  <a:lnTo>
                    <a:pt x="1622641" y="1283613"/>
                  </a:lnTo>
                  <a:lnTo>
                    <a:pt x="1622524" y="1283625"/>
                  </a:lnTo>
                  <a:cubicBezTo>
                    <a:pt x="1617264" y="1287197"/>
                    <a:pt x="1622422" y="1299108"/>
                    <a:pt x="1619250" y="1322921"/>
                  </a:cubicBezTo>
                  <a:cubicBezTo>
                    <a:pt x="1615021" y="1354671"/>
                    <a:pt x="1621371" y="1405471"/>
                    <a:pt x="1621371" y="1424521"/>
                  </a:cubicBezTo>
                  <a:cubicBezTo>
                    <a:pt x="1621371" y="1443571"/>
                    <a:pt x="1615021" y="1490129"/>
                    <a:pt x="1615021" y="1526121"/>
                  </a:cubicBezTo>
                  <a:cubicBezTo>
                    <a:pt x="1615021" y="1562100"/>
                    <a:pt x="1604442" y="1572679"/>
                    <a:pt x="1604442" y="1534579"/>
                  </a:cubicBezTo>
                  <a:cubicBezTo>
                    <a:pt x="1604442" y="1496479"/>
                    <a:pt x="1604429" y="1443558"/>
                    <a:pt x="1606550" y="1413929"/>
                  </a:cubicBezTo>
                  <a:cubicBezTo>
                    <a:pt x="1608671" y="1384300"/>
                    <a:pt x="1602321" y="1350442"/>
                    <a:pt x="1602321" y="1327150"/>
                  </a:cubicBezTo>
                  <a:cubicBezTo>
                    <a:pt x="1602321" y="1303871"/>
                    <a:pt x="1608671" y="1278471"/>
                    <a:pt x="1589621" y="1278471"/>
                  </a:cubicBezTo>
                  <a:cubicBezTo>
                    <a:pt x="1570571" y="1278471"/>
                    <a:pt x="1481671" y="1276350"/>
                    <a:pt x="1439342" y="1276350"/>
                  </a:cubicBezTo>
                  <a:cubicBezTo>
                    <a:pt x="1397000" y="1276350"/>
                    <a:pt x="1286929" y="1265771"/>
                    <a:pt x="1270000" y="1270000"/>
                  </a:cubicBezTo>
                  <a:cubicBezTo>
                    <a:pt x="1253071" y="1274229"/>
                    <a:pt x="1136650" y="1276350"/>
                    <a:pt x="1136650" y="1276350"/>
                  </a:cubicBezTo>
                  <a:cubicBezTo>
                    <a:pt x="1136650" y="1276350"/>
                    <a:pt x="759892" y="1289050"/>
                    <a:pt x="728142" y="1286929"/>
                  </a:cubicBezTo>
                  <a:cubicBezTo>
                    <a:pt x="696392" y="1284821"/>
                    <a:pt x="586321" y="1278471"/>
                    <a:pt x="533400" y="1278471"/>
                  </a:cubicBezTo>
                  <a:cubicBezTo>
                    <a:pt x="480492" y="1278471"/>
                    <a:pt x="381000" y="1282700"/>
                    <a:pt x="334442" y="1284821"/>
                  </a:cubicBezTo>
                  <a:cubicBezTo>
                    <a:pt x="287871" y="1286929"/>
                    <a:pt x="203200" y="1282700"/>
                    <a:pt x="156642" y="1282700"/>
                  </a:cubicBezTo>
                  <a:cubicBezTo>
                    <a:pt x="110071" y="1282700"/>
                    <a:pt x="6350" y="1286929"/>
                    <a:pt x="6350" y="1286929"/>
                  </a:cubicBezTo>
                  <a:lnTo>
                    <a:pt x="0" y="1270000"/>
                  </a:lnTo>
                  <a:cubicBezTo>
                    <a:pt x="0" y="1270000"/>
                    <a:pt x="97371" y="1267879"/>
                    <a:pt x="156642" y="1265771"/>
                  </a:cubicBezTo>
                  <a:cubicBezTo>
                    <a:pt x="215900" y="1263650"/>
                    <a:pt x="270942" y="1265771"/>
                    <a:pt x="330200" y="1265771"/>
                  </a:cubicBezTo>
                  <a:cubicBezTo>
                    <a:pt x="389471" y="1265771"/>
                    <a:pt x="480492" y="1263650"/>
                    <a:pt x="535521" y="1265771"/>
                  </a:cubicBezTo>
                  <a:cubicBezTo>
                    <a:pt x="590550" y="1267879"/>
                    <a:pt x="692150" y="1267879"/>
                    <a:pt x="747192" y="1265771"/>
                  </a:cubicBezTo>
                  <a:cubicBezTo>
                    <a:pt x="802221" y="1263650"/>
                    <a:pt x="937692" y="1267879"/>
                    <a:pt x="994842" y="1265771"/>
                  </a:cubicBezTo>
                  <a:cubicBezTo>
                    <a:pt x="1051992" y="1263650"/>
                    <a:pt x="1096442" y="1253071"/>
                    <a:pt x="1100671" y="1238250"/>
                  </a:cubicBezTo>
                  <a:cubicBezTo>
                    <a:pt x="1104913" y="1223442"/>
                    <a:pt x="1111250" y="1185329"/>
                    <a:pt x="1115492" y="1151471"/>
                  </a:cubicBezTo>
                  <a:cubicBezTo>
                    <a:pt x="1119721" y="1117600"/>
                    <a:pt x="1113371" y="1073150"/>
                    <a:pt x="1113371" y="1037171"/>
                  </a:cubicBezTo>
                  <a:cubicBezTo>
                    <a:pt x="1113371" y="1001179"/>
                    <a:pt x="1107021" y="992721"/>
                    <a:pt x="1104900" y="977900"/>
                  </a:cubicBezTo>
                  <a:cubicBezTo>
                    <a:pt x="1102779" y="963092"/>
                    <a:pt x="1102792" y="927100"/>
                    <a:pt x="1111250" y="901700"/>
                  </a:cubicBezTo>
                  <a:cubicBezTo>
                    <a:pt x="1119721" y="876300"/>
                    <a:pt x="1098550" y="825500"/>
                    <a:pt x="1098550" y="825500"/>
                  </a:cubicBezTo>
                  <a:cubicBezTo>
                    <a:pt x="1098550" y="825500"/>
                    <a:pt x="1045642" y="823379"/>
                    <a:pt x="990600" y="823379"/>
                  </a:cubicBezTo>
                  <a:cubicBezTo>
                    <a:pt x="935571" y="823379"/>
                    <a:pt x="848792" y="823379"/>
                    <a:pt x="806450" y="829729"/>
                  </a:cubicBezTo>
                  <a:cubicBezTo>
                    <a:pt x="764121" y="836079"/>
                    <a:pt x="670992" y="831850"/>
                    <a:pt x="632892" y="831850"/>
                  </a:cubicBezTo>
                  <a:cubicBezTo>
                    <a:pt x="594792" y="831850"/>
                    <a:pt x="539750" y="831850"/>
                    <a:pt x="491071" y="829729"/>
                  </a:cubicBezTo>
                  <a:cubicBezTo>
                    <a:pt x="442392" y="827608"/>
                    <a:pt x="408521" y="829729"/>
                    <a:pt x="376771" y="829729"/>
                  </a:cubicBezTo>
                  <a:lnTo>
                    <a:pt x="192621" y="829729"/>
                  </a:lnTo>
                  <a:lnTo>
                    <a:pt x="42342" y="829729"/>
                  </a:lnTo>
                  <a:lnTo>
                    <a:pt x="33871" y="817029"/>
                  </a:lnTo>
                  <a:cubicBezTo>
                    <a:pt x="44450" y="814908"/>
                    <a:pt x="215900" y="810679"/>
                    <a:pt x="251892" y="808571"/>
                  </a:cubicBezTo>
                  <a:cubicBezTo>
                    <a:pt x="287871" y="806450"/>
                    <a:pt x="522821" y="817029"/>
                    <a:pt x="522821" y="817029"/>
                  </a:cubicBezTo>
                  <a:lnTo>
                    <a:pt x="528942" y="800722"/>
                  </a:lnTo>
                  <a:lnTo>
                    <a:pt x="541338" y="779996"/>
                  </a:lnTo>
                  <a:cubicBezTo>
                    <a:pt x="541376" y="795134"/>
                    <a:pt x="540753" y="811873"/>
                    <a:pt x="548221" y="812800"/>
                  </a:cubicBezTo>
                  <a:cubicBezTo>
                    <a:pt x="565137" y="814921"/>
                    <a:pt x="764121" y="814921"/>
                    <a:pt x="814921" y="814921"/>
                  </a:cubicBezTo>
                  <a:cubicBezTo>
                    <a:pt x="865721" y="814921"/>
                    <a:pt x="1011771" y="802221"/>
                    <a:pt x="1054100" y="802221"/>
                  </a:cubicBezTo>
                  <a:cubicBezTo>
                    <a:pt x="1096442" y="802221"/>
                    <a:pt x="1143000" y="804342"/>
                    <a:pt x="1185342" y="808571"/>
                  </a:cubicBezTo>
                  <a:cubicBezTo>
                    <a:pt x="1227671" y="812800"/>
                    <a:pt x="1291171" y="808571"/>
                    <a:pt x="1367371" y="810692"/>
                  </a:cubicBezTo>
                  <a:cubicBezTo>
                    <a:pt x="1443571" y="812812"/>
                    <a:pt x="1503363" y="808571"/>
                    <a:pt x="1503363" y="808571"/>
                  </a:cubicBezTo>
                  <a:lnTo>
                    <a:pt x="1504992" y="809634"/>
                  </a:lnTo>
                  <a:lnTo>
                    <a:pt x="1505248" y="803084"/>
                  </a:lnTo>
                  <a:cubicBezTo>
                    <a:pt x="1505745" y="788994"/>
                    <a:pt x="1506541" y="758828"/>
                    <a:pt x="1504950" y="742950"/>
                  </a:cubicBezTo>
                  <a:cubicBezTo>
                    <a:pt x="1502842" y="721792"/>
                    <a:pt x="1509192" y="662521"/>
                    <a:pt x="1509192" y="645592"/>
                  </a:cubicBezTo>
                  <a:cubicBezTo>
                    <a:pt x="1509192" y="628662"/>
                    <a:pt x="1515542" y="594792"/>
                    <a:pt x="1511300" y="563042"/>
                  </a:cubicBezTo>
                  <a:cubicBezTo>
                    <a:pt x="1507071" y="531292"/>
                    <a:pt x="1504950" y="472021"/>
                    <a:pt x="1504950" y="472021"/>
                  </a:cubicBezTo>
                  <a:lnTo>
                    <a:pt x="1449921" y="472021"/>
                  </a:lnTo>
                  <a:lnTo>
                    <a:pt x="1316571" y="472021"/>
                  </a:lnTo>
                  <a:lnTo>
                    <a:pt x="1153592" y="472021"/>
                  </a:lnTo>
                  <a:cubicBezTo>
                    <a:pt x="1111250" y="472021"/>
                    <a:pt x="1003300" y="469900"/>
                    <a:pt x="952500" y="469900"/>
                  </a:cubicBezTo>
                  <a:cubicBezTo>
                    <a:pt x="901700" y="469900"/>
                    <a:pt x="800100" y="474142"/>
                    <a:pt x="742950" y="469900"/>
                  </a:cubicBezTo>
                  <a:cubicBezTo>
                    <a:pt x="685800" y="465671"/>
                    <a:pt x="554571" y="467792"/>
                    <a:pt x="554571" y="467792"/>
                  </a:cubicBezTo>
                  <a:cubicBezTo>
                    <a:pt x="554571" y="467792"/>
                    <a:pt x="556692" y="535521"/>
                    <a:pt x="552450" y="577850"/>
                  </a:cubicBezTo>
                  <a:cubicBezTo>
                    <a:pt x="548221" y="620192"/>
                    <a:pt x="541871" y="670992"/>
                    <a:pt x="541871" y="715442"/>
                  </a:cubicBezTo>
                  <a:cubicBezTo>
                    <a:pt x="541871" y="740296"/>
                    <a:pt x="541299" y="759206"/>
                    <a:pt x="541338" y="778408"/>
                  </a:cubicBezTo>
                  <a:lnTo>
                    <a:pt x="531813" y="792696"/>
                  </a:lnTo>
                  <a:lnTo>
                    <a:pt x="531292" y="649821"/>
                  </a:lnTo>
                  <a:cubicBezTo>
                    <a:pt x="531292" y="649821"/>
                    <a:pt x="543992" y="543979"/>
                    <a:pt x="543992" y="533400"/>
                  </a:cubicBezTo>
                  <a:cubicBezTo>
                    <a:pt x="543992" y="522821"/>
                    <a:pt x="531292" y="472021"/>
                    <a:pt x="531292" y="472021"/>
                  </a:cubicBezTo>
                  <a:cubicBezTo>
                    <a:pt x="531292" y="472021"/>
                    <a:pt x="503771" y="467779"/>
                    <a:pt x="474142" y="467779"/>
                  </a:cubicBezTo>
                  <a:lnTo>
                    <a:pt x="334442" y="467779"/>
                  </a:lnTo>
                  <a:cubicBezTo>
                    <a:pt x="289992" y="467779"/>
                    <a:pt x="207442" y="469900"/>
                    <a:pt x="167221" y="467779"/>
                  </a:cubicBezTo>
                  <a:cubicBezTo>
                    <a:pt x="126987" y="465658"/>
                    <a:pt x="69850" y="463550"/>
                    <a:pt x="69850" y="463550"/>
                  </a:cubicBezTo>
                  <a:lnTo>
                    <a:pt x="86792" y="461442"/>
                  </a:lnTo>
                  <a:cubicBezTo>
                    <a:pt x="232194" y="465595"/>
                    <a:pt x="268821" y="452971"/>
                    <a:pt x="319621" y="459321"/>
                  </a:cubicBezTo>
                  <a:cubicBezTo>
                    <a:pt x="365824" y="465100"/>
                    <a:pt x="414871" y="450850"/>
                    <a:pt x="414871" y="450850"/>
                  </a:cubicBezTo>
                  <a:cubicBezTo>
                    <a:pt x="414871" y="450850"/>
                    <a:pt x="423329" y="431800"/>
                    <a:pt x="421221" y="423329"/>
                  </a:cubicBezTo>
                  <a:cubicBezTo>
                    <a:pt x="419100" y="414858"/>
                    <a:pt x="419100" y="313271"/>
                    <a:pt x="414871" y="283629"/>
                  </a:cubicBezTo>
                  <a:cubicBezTo>
                    <a:pt x="410629" y="254000"/>
                    <a:pt x="419100" y="182029"/>
                    <a:pt x="416979" y="152400"/>
                  </a:cubicBezTo>
                  <a:cubicBezTo>
                    <a:pt x="414858" y="122771"/>
                    <a:pt x="419100" y="82562"/>
                    <a:pt x="419100" y="63512"/>
                  </a:cubicBezTo>
                  <a:cubicBezTo>
                    <a:pt x="419100" y="44462"/>
                    <a:pt x="419100" y="21171"/>
                    <a:pt x="404279" y="16929"/>
                  </a:cubicBezTo>
                  <a:cubicBezTo>
                    <a:pt x="389458" y="12700"/>
                    <a:pt x="361950" y="2121"/>
                    <a:pt x="361950" y="2121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" name="Shape 2558"/>
            <p:cNvSpPr/>
            <p:nvPr/>
          </p:nvSpPr>
          <p:spPr>
            <a:xfrm>
              <a:off x="1628991" y="1590668"/>
              <a:ext cx="659130" cy="1289044"/>
            </a:xfrm>
            <a:custGeom>
              <a:avLst/>
              <a:gdLst/>
              <a:ahLst/>
              <a:cxnLst/>
              <a:rect l="0" t="0" r="0" b="0"/>
              <a:pathLst>
                <a:path w="659130" h="1289044">
                  <a:moveTo>
                    <a:pt x="41862" y="1848"/>
                  </a:moveTo>
                  <a:cubicBezTo>
                    <a:pt x="66469" y="527"/>
                    <a:pt x="89751" y="0"/>
                    <a:pt x="113030" y="2115"/>
                  </a:cubicBezTo>
                  <a:cubicBezTo>
                    <a:pt x="159601" y="6344"/>
                    <a:pt x="261201" y="4223"/>
                    <a:pt x="290830" y="6344"/>
                  </a:cubicBezTo>
                  <a:cubicBezTo>
                    <a:pt x="320459" y="8465"/>
                    <a:pt x="369138" y="10573"/>
                    <a:pt x="403009" y="12694"/>
                  </a:cubicBezTo>
                  <a:cubicBezTo>
                    <a:pt x="436880" y="14815"/>
                    <a:pt x="472859" y="19044"/>
                    <a:pt x="472859" y="19044"/>
                  </a:cubicBezTo>
                  <a:lnTo>
                    <a:pt x="523659" y="59265"/>
                  </a:lnTo>
                  <a:cubicBezTo>
                    <a:pt x="523659" y="59265"/>
                    <a:pt x="540601" y="116415"/>
                    <a:pt x="540601" y="160865"/>
                  </a:cubicBezTo>
                  <a:cubicBezTo>
                    <a:pt x="540601" y="205315"/>
                    <a:pt x="534251" y="283623"/>
                    <a:pt x="536359" y="304794"/>
                  </a:cubicBezTo>
                  <a:cubicBezTo>
                    <a:pt x="538480" y="325965"/>
                    <a:pt x="542709" y="378873"/>
                    <a:pt x="542709" y="378873"/>
                  </a:cubicBezTo>
                  <a:cubicBezTo>
                    <a:pt x="542709" y="378873"/>
                    <a:pt x="599872" y="389465"/>
                    <a:pt x="610451" y="389465"/>
                  </a:cubicBezTo>
                  <a:lnTo>
                    <a:pt x="659130" y="389465"/>
                  </a:lnTo>
                  <a:lnTo>
                    <a:pt x="610451" y="408515"/>
                  </a:lnTo>
                  <a:cubicBezTo>
                    <a:pt x="610451" y="408515"/>
                    <a:pt x="580809" y="406394"/>
                    <a:pt x="574459" y="412744"/>
                  </a:cubicBezTo>
                  <a:cubicBezTo>
                    <a:pt x="568109" y="419094"/>
                    <a:pt x="546938" y="436023"/>
                    <a:pt x="544830" y="442373"/>
                  </a:cubicBezTo>
                  <a:cubicBezTo>
                    <a:pt x="542709" y="448723"/>
                    <a:pt x="546951" y="491065"/>
                    <a:pt x="546951" y="499523"/>
                  </a:cubicBezTo>
                  <a:cubicBezTo>
                    <a:pt x="546951" y="507994"/>
                    <a:pt x="553301" y="554565"/>
                    <a:pt x="555409" y="563023"/>
                  </a:cubicBezTo>
                  <a:cubicBezTo>
                    <a:pt x="557530" y="571494"/>
                    <a:pt x="536359" y="814902"/>
                    <a:pt x="536359" y="814902"/>
                  </a:cubicBezTo>
                  <a:cubicBezTo>
                    <a:pt x="536359" y="814902"/>
                    <a:pt x="557530" y="840302"/>
                    <a:pt x="566001" y="840302"/>
                  </a:cubicBezTo>
                  <a:cubicBezTo>
                    <a:pt x="574459" y="840302"/>
                    <a:pt x="629501" y="846652"/>
                    <a:pt x="629501" y="846652"/>
                  </a:cubicBezTo>
                  <a:cubicBezTo>
                    <a:pt x="629501" y="846652"/>
                    <a:pt x="618922" y="844544"/>
                    <a:pt x="601980" y="850894"/>
                  </a:cubicBezTo>
                  <a:cubicBezTo>
                    <a:pt x="585051" y="857244"/>
                    <a:pt x="557530" y="859352"/>
                    <a:pt x="553301" y="853002"/>
                  </a:cubicBezTo>
                  <a:cubicBezTo>
                    <a:pt x="549059" y="846652"/>
                    <a:pt x="538480" y="867823"/>
                    <a:pt x="538480" y="867823"/>
                  </a:cubicBezTo>
                  <a:cubicBezTo>
                    <a:pt x="538480" y="867823"/>
                    <a:pt x="540601" y="1015981"/>
                    <a:pt x="540601" y="1024452"/>
                  </a:cubicBezTo>
                  <a:cubicBezTo>
                    <a:pt x="540601" y="1024452"/>
                    <a:pt x="546951" y="1083723"/>
                    <a:pt x="546951" y="1090073"/>
                  </a:cubicBezTo>
                  <a:lnTo>
                    <a:pt x="546951" y="1225544"/>
                  </a:lnTo>
                  <a:lnTo>
                    <a:pt x="550647" y="1287456"/>
                  </a:lnTo>
                  <a:lnTo>
                    <a:pt x="523659" y="1289044"/>
                  </a:lnTo>
                  <a:cubicBezTo>
                    <a:pt x="523659" y="1289044"/>
                    <a:pt x="527888" y="1202265"/>
                    <a:pt x="523659" y="1172623"/>
                  </a:cubicBezTo>
                  <a:cubicBezTo>
                    <a:pt x="519430" y="1142994"/>
                    <a:pt x="517309" y="1090073"/>
                    <a:pt x="517309" y="1058323"/>
                  </a:cubicBezTo>
                  <a:cubicBezTo>
                    <a:pt x="517309" y="1026573"/>
                    <a:pt x="515188" y="984244"/>
                    <a:pt x="510959" y="971544"/>
                  </a:cubicBezTo>
                  <a:cubicBezTo>
                    <a:pt x="506730" y="958844"/>
                    <a:pt x="504609" y="895344"/>
                    <a:pt x="504609" y="895344"/>
                  </a:cubicBezTo>
                  <a:cubicBezTo>
                    <a:pt x="504609" y="895344"/>
                    <a:pt x="500380" y="876281"/>
                    <a:pt x="483451" y="872052"/>
                  </a:cubicBezTo>
                  <a:cubicBezTo>
                    <a:pt x="466509" y="867823"/>
                    <a:pt x="428409" y="850894"/>
                    <a:pt x="428409" y="850894"/>
                  </a:cubicBezTo>
                  <a:cubicBezTo>
                    <a:pt x="428409" y="850894"/>
                    <a:pt x="358572" y="844531"/>
                    <a:pt x="316230" y="840302"/>
                  </a:cubicBezTo>
                  <a:cubicBezTo>
                    <a:pt x="273901" y="836073"/>
                    <a:pt x="142659" y="846652"/>
                    <a:pt x="121501" y="846652"/>
                  </a:cubicBezTo>
                  <a:cubicBezTo>
                    <a:pt x="100330" y="846652"/>
                    <a:pt x="28359" y="850894"/>
                    <a:pt x="9309" y="848773"/>
                  </a:cubicBezTo>
                  <a:lnTo>
                    <a:pt x="0" y="849686"/>
                  </a:lnTo>
                  <a:lnTo>
                    <a:pt x="0" y="832221"/>
                  </a:lnTo>
                  <a:lnTo>
                    <a:pt x="19369" y="833430"/>
                  </a:lnTo>
                  <a:cubicBezTo>
                    <a:pt x="47416" y="835019"/>
                    <a:pt x="79166" y="836079"/>
                    <a:pt x="93980" y="833965"/>
                  </a:cubicBezTo>
                  <a:cubicBezTo>
                    <a:pt x="123609" y="829735"/>
                    <a:pt x="216751" y="831844"/>
                    <a:pt x="256959" y="827615"/>
                  </a:cubicBezTo>
                  <a:cubicBezTo>
                    <a:pt x="297180" y="823385"/>
                    <a:pt x="331051" y="833965"/>
                    <a:pt x="360680" y="833965"/>
                  </a:cubicBezTo>
                  <a:cubicBezTo>
                    <a:pt x="390309" y="833965"/>
                    <a:pt x="419951" y="840315"/>
                    <a:pt x="419951" y="840315"/>
                  </a:cubicBezTo>
                  <a:cubicBezTo>
                    <a:pt x="419951" y="840315"/>
                    <a:pt x="445351" y="823373"/>
                    <a:pt x="458051" y="814915"/>
                  </a:cubicBezTo>
                  <a:cubicBezTo>
                    <a:pt x="470751" y="806444"/>
                    <a:pt x="485559" y="806444"/>
                    <a:pt x="496151" y="789515"/>
                  </a:cubicBezTo>
                  <a:cubicBezTo>
                    <a:pt x="506730" y="772585"/>
                    <a:pt x="496151" y="745065"/>
                    <a:pt x="494030" y="730244"/>
                  </a:cubicBezTo>
                  <a:cubicBezTo>
                    <a:pt x="491909" y="715423"/>
                    <a:pt x="489801" y="706965"/>
                    <a:pt x="487680" y="694265"/>
                  </a:cubicBezTo>
                  <a:cubicBezTo>
                    <a:pt x="485559" y="681565"/>
                    <a:pt x="489801" y="670973"/>
                    <a:pt x="496151" y="643465"/>
                  </a:cubicBezTo>
                  <a:cubicBezTo>
                    <a:pt x="502501" y="615944"/>
                    <a:pt x="502501" y="611715"/>
                    <a:pt x="502501" y="611715"/>
                  </a:cubicBezTo>
                  <a:cubicBezTo>
                    <a:pt x="502501" y="611715"/>
                    <a:pt x="489801" y="552444"/>
                    <a:pt x="489801" y="539744"/>
                  </a:cubicBezTo>
                  <a:cubicBezTo>
                    <a:pt x="489801" y="527044"/>
                    <a:pt x="487680" y="505873"/>
                    <a:pt x="498259" y="482594"/>
                  </a:cubicBezTo>
                  <a:cubicBezTo>
                    <a:pt x="508851" y="459302"/>
                    <a:pt x="508851" y="459315"/>
                    <a:pt x="508851" y="459315"/>
                  </a:cubicBezTo>
                  <a:lnTo>
                    <a:pt x="500380" y="438144"/>
                  </a:lnTo>
                  <a:cubicBezTo>
                    <a:pt x="500380" y="438144"/>
                    <a:pt x="485559" y="427565"/>
                    <a:pt x="474980" y="419094"/>
                  </a:cubicBezTo>
                  <a:cubicBezTo>
                    <a:pt x="464388" y="410623"/>
                    <a:pt x="424180" y="406394"/>
                    <a:pt x="424180" y="406394"/>
                  </a:cubicBezTo>
                  <a:cubicBezTo>
                    <a:pt x="424180" y="406394"/>
                    <a:pt x="324701" y="402165"/>
                    <a:pt x="271780" y="402165"/>
                  </a:cubicBezTo>
                  <a:lnTo>
                    <a:pt x="83401" y="402165"/>
                  </a:lnTo>
                  <a:cubicBezTo>
                    <a:pt x="67843" y="402165"/>
                    <a:pt x="38272" y="400604"/>
                    <a:pt x="5839" y="398689"/>
                  </a:cubicBezTo>
                  <a:lnTo>
                    <a:pt x="0" y="398335"/>
                  </a:lnTo>
                  <a:lnTo>
                    <a:pt x="0" y="378908"/>
                  </a:lnTo>
                  <a:lnTo>
                    <a:pt x="2959" y="378873"/>
                  </a:lnTo>
                  <a:cubicBezTo>
                    <a:pt x="58001" y="378873"/>
                    <a:pt x="187122" y="374644"/>
                    <a:pt x="227330" y="378873"/>
                  </a:cubicBezTo>
                  <a:cubicBezTo>
                    <a:pt x="267551" y="383115"/>
                    <a:pt x="367030" y="385223"/>
                    <a:pt x="377609" y="385223"/>
                  </a:cubicBezTo>
                  <a:cubicBezTo>
                    <a:pt x="388201" y="385223"/>
                    <a:pt x="398780" y="389465"/>
                    <a:pt x="424180" y="389465"/>
                  </a:cubicBezTo>
                  <a:cubicBezTo>
                    <a:pt x="449580" y="389465"/>
                    <a:pt x="498259" y="372523"/>
                    <a:pt x="498259" y="372523"/>
                  </a:cubicBezTo>
                  <a:cubicBezTo>
                    <a:pt x="498259" y="372523"/>
                    <a:pt x="502488" y="342894"/>
                    <a:pt x="498259" y="296323"/>
                  </a:cubicBezTo>
                  <a:cubicBezTo>
                    <a:pt x="494030" y="249765"/>
                    <a:pt x="481330" y="201073"/>
                    <a:pt x="481330" y="171444"/>
                  </a:cubicBezTo>
                  <a:lnTo>
                    <a:pt x="481330" y="84665"/>
                  </a:lnTo>
                  <a:cubicBezTo>
                    <a:pt x="481330" y="69844"/>
                    <a:pt x="479209" y="31744"/>
                    <a:pt x="479209" y="31744"/>
                  </a:cubicBezTo>
                  <a:cubicBezTo>
                    <a:pt x="479209" y="31744"/>
                    <a:pt x="449580" y="33852"/>
                    <a:pt x="415709" y="31744"/>
                  </a:cubicBezTo>
                  <a:cubicBezTo>
                    <a:pt x="390316" y="30153"/>
                    <a:pt x="331582" y="21426"/>
                    <a:pt x="285939" y="20730"/>
                  </a:cubicBezTo>
                  <a:cubicBezTo>
                    <a:pt x="270725" y="20498"/>
                    <a:pt x="256966" y="21158"/>
                    <a:pt x="246380" y="23273"/>
                  </a:cubicBezTo>
                  <a:cubicBezTo>
                    <a:pt x="204051" y="31744"/>
                    <a:pt x="72809" y="25381"/>
                    <a:pt x="47409" y="27502"/>
                  </a:cubicBezTo>
                  <a:cubicBezTo>
                    <a:pt x="28359" y="29093"/>
                    <a:pt x="10502" y="29490"/>
                    <a:pt x="2764" y="29590"/>
                  </a:cubicBezTo>
                  <a:lnTo>
                    <a:pt x="0" y="29613"/>
                  </a:lnTo>
                  <a:lnTo>
                    <a:pt x="0" y="4227"/>
                  </a:lnTo>
                  <a:lnTo>
                    <a:pt x="41862" y="1848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" name="Shape 2559"/>
            <p:cNvSpPr/>
            <p:nvPr/>
          </p:nvSpPr>
          <p:spPr>
            <a:xfrm>
              <a:off x="2540000" y="1622412"/>
              <a:ext cx="268821" cy="1260475"/>
            </a:xfrm>
            <a:custGeom>
              <a:avLst/>
              <a:gdLst/>
              <a:ahLst/>
              <a:cxnLst/>
              <a:rect l="0" t="0" r="0" b="0"/>
              <a:pathLst>
                <a:path w="268821" h="1260475">
                  <a:moveTo>
                    <a:pt x="139700" y="0"/>
                  </a:moveTo>
                  <a:cubicBezTo>
                    <a:pt x="139700" y="0"/>
                    <a:pt x="150292" y="86779"/>
                    <a:pt x="150292" y="131229"/>
                  </a:cubicBezTo>
                  <a:cubicBezTo>
                    <a:pt x="150292" y="175679"/>
                    <a:pt x="143942" y="253988"/>
                    <a:pt x="146050" y="275158"/>
                  </a:cubicBezTo>
                  <a:cubicBezTo>
                    <a:pt x="148171" y="296329"/>
                    <a:pt x="152400" y="349250"/>
                    <a:pt x="152400" y="349250"/>
                  </a:cubicBezTo>
                  <a:cubicBezTo>
                    <a:pt x="152400" y="349250"/>
                    <a:pt x="209563" y="359829"/>
                    <a:pt x="220142" y="359829"/>
                  </a:cubicBezTo>
                  <a:lnTo>
                    <a:pt x="268821" y="359829"/>
                  </a:lnTo>
                  <a:lnTo>
                    <a:pt x="220142" y="378879"/>
                  </a:lnTo>
                  <a:cubicBezTo>
                    <a:pt x="220142" y="378879"/>
                    <a:pt x="190500" y="376758"/>
                    <a:pt x="184150" y="383108"/>
                  </a:cubicBezTo>
                  <a:cubicBezTo>
                    <a:pt x="177800" y="389458"/>
                    <a:pt x="156629" y="406400"/>
                    <a:pt x="154521" y="412750"/>
                  </a:cubicBezTo>
                  <a:cubicBezTo>
                    <a:pt x="152400" y="419100"/>
                    <a:pt x="156642" y="461429"/>
                    <a:pt x="156642" y="469900"/>
                  </a:cubicBezTo>
                  <a:cubicBezTo>
                    <a:pt x="156642" y="478358"/>
                    <a:pt x="162992" y="524929"/>
                    <a:pt x="165100" y="533400"/>
                  </a:cubicBezTo>
                  <a:cubicBezTo>
                    <a:pt x="167221" y="541858"/>
                    <a:pt x="146050" y="785279"/>
                    <a:pt x="146050" y="785279"/>
                  </a:cubicBezTo>
                  <a:cubicBezTo>
                    <a:pt x="146050" y="785279"/>
                    <a:pt x="167221" y="810679"/>
                    <a:pt x="175692" y="810679"/>
                  </a:cubicBezTo>
                  <a:cubicBezTo>
                    <a:pt x="184150" y="810679"/>
                    <a:pt x="239192" y="817029"/>
                    <a:pt x="239192" y="817029"/>
                  </a:cubicBezTo>
                  <a:cubicBezTo>
                    <a:pt x="239192" y="817029"/>
                    <a:pt x="228613" y="814908"/>
                    <a:pt x="211671" y="821258"/>
                  </a:cubicBezTo>
                  <a:cubicBezTo>
                    <a:pt x="194742" y="827608"/>
                    <a:pt x="167221" y="829729"/>
                    <a:pt x="162992" y="823379"/>
                  </a:cubicBezTo>
                  <a:cubicBezTo>
                    <a:pt x="158750" y="817029"/>
                    <a:pt x="148171" y="838200"/>
                    <a:pt x="148171" y="838200"/>
                  </a:cubicBezTo>
                  <a:cubicBezTo>
                    <a:pt x="148171" y="838200"/>
                    <a:pt x="150292" y="986358"/>
                    <a:pt x="150292" y="994829"/>
                  </a:cubicBezTo>
                  <a:cubicBezTo>
                    <a:pt x="150292" y="994829"/>
                    <a:pt x="156642" y="1054100"/>
                    <a:pt x="156642" y="1060450"/>
                  </a:cubicBezTo>
                  <a:lnTo>
                    <a:pt x="156642" y="1195908"/>
                  </a:lnTo>
                  <a:lnTo>
                    <a:pt x="160338" y="1260475"/>
                  </a:lnTo>
                  <a:lnTo>
                    <a:pt x="128588" y="1258888"/>
                  </a:lnTo>
                  <a:cubicBezTo>
                    <a:pt x="128588" y="1258888"/>
                    <a:pt x="120650" y="1204379"/>
                    <a:pt x="120650" y="1185329"/>
                  </a:cubicBezTo>
                  <a:cubicBezTo>
                    <a:pt x="120650" y="1166279"/>
                    <a:pt x="124892" y="1098550"/>
                    <a:pt x="124892" y="1079500"/>
                  </a:cubicBezTo>
                  <a:cubicBezTo>
                    <a:pt x="124892" y="1060450"/>
                    <a:pt x="116421" y="980008"/>
                    <a:pt x="116421" y="958850"/>
                  </a:cubicBezTo>
                  <a:cubicBezTo>
                    <a:pt x="116421" y="937679"/>
                    <a:pt x="105842" y="891108"/>
                    <a:pt x="103721" y="876300"/>
                  </a:cubicBezTo>
                  <a:cubicBezTo>
                    <a:pt x="101613" y="861479"/>
                    <a:pt x="88900" y="836079"/>
                    <a:pt x="84671" y="825500"/>
                  </a:cubicBezTo>
                  <a:cubicBezTo>
                    <a:pt x="80442" y="814908"/>
                    <a:pt x="50800" y="814908"/>
                    <a:pt x="29642" y="814908"/>
                  </a:cubicBezTo>
                  <a:cubicBezTo>
                    <a:pt x="8471" y="814908"/>
                    <a:pt x="0" y="808558"/>
                    <a:pt x="0" y="808558"/>
                  </a:cubicBezTo>
                  <a:cubicBezTo>
                    <a:pt x="0" y="808558"/>
                    <a:pt x="35992" y="797979"/>
                    <a:pt x="55042" y="793750"/>
                  </a:cubicBezTo>
                  <a:cubicBezTo>
                    <a:pt x="74092" y="789508"/>
                    <a:pt x="95250" y="783158"/>
                    <a:pt x="103721" y="781050"/>
                  </a:cubicBezTo>
                  <a:cubicBezTo>
                    <a:pt x="112192" y="778929"/>
                    <a:pt x="110071" y="762000"/>
                    <a:pt x="110071" y="753529"/>
                  </a:cubicBezTo>
                  <a:cubicBezTo>
                    <a:pt x="110071" y="745071"/>
                    <a:pt x="99492" y="730250"/>
                    <a:pt x="99492" y="711200"/>
                  </a:cubicBezTo>
                  <a:cubicBezTo>
                    <a:pt x="99492" y="692150"/>
                    <a:pt x="99492" y="681558"/>
                    <a:pt x="103721" y="673100"/>
                  </a:cubicBezTo>
                  <a:cubicBezTo>
                    <a:pt x="107963" y="664629"/>
                    <a:pt x="105842" y="645579"/>
                    <a:pt x="110071" y="622300"/>
                  </a:cubicBezTo>
                  <a:cubicBezTo>
                    <a:pt x="114313" y="599008"/>
                    <a:pt x="110071" y="596900"/>
                    <a:pt x="107950" y="573608"/>
                  </a:cubicBezTo>
                  <a:cubicBezTo>
                    <a:pt x="105829" y="550329"/>
                    <a:pt x="86792" y="550329"/>
                    <a:pt x="82550" y="531279"/>
                  </a:cubicBezTo>
                  <a:cubicBezTo>
                    <a:pt x="78321" y="512229"/>
                    <a:pt x="93142" y="497408"/>
                    <a:pt x="99492" y="486829"/>
                  </a:cubicBezTo>
                  <a:cubicBezTo>
                    <a:pt x="105842" y="476250"/>
                    <a:pt x="124892" y="469900"/>
                    <a:pt x="124892" y="469900"/>
                  </a:cubicBezTo>
                  <a:cubicBezTo>
                    <a:pt x="124892" y="469900"/>
                    <a:pt x="122771" y="419100"/>
                    <a:pt x="120650" y="406400"/>
                  </a:cubicBezTo>
                  <a:cubicBezTo>
                    <a:pt x="118529" y="393700"/>
                    <a:pt x="97371" y="374650"/>
                    <a:pt x="84671" y="370408"/>
                  </a:cubicBezTo>
                  <a:cubicBezTo>
                    <a:pt x="71971" y="366179"/>
                    <a:pt x="27521" y="355600"/>
                    <a:pt x="27521" y="355600"/>
                  </a:cubicBezTo>
                  <a:cubicBezTo>
                    <a:pt x="27521" y="355600"/>
                    <a:pt x="55042" y="345008"/>
                    <a:pt x="74092" y="340779"/>
                  </a:cubicBezTo>
                  <a:cubicBezTo>
                    <a:pt x="93142" y="336550"/>
                    <a:pt x="112192" y="340779"/>
                    <a:pt x="114300" y="334429"/>
                  </a:cubicBezTo>
                  <a:cubicBezTo>
                    <a:pt x="116421" y="328079"/>
                    <a:pt x="116421" y="224358"/>
                    <a:pt x="116421" y="192608"/>
                  </a:cubicBezTo>
                  <a:cubicBezTo>
                    <a:pt x="116421" y="160858"/>
                    <a:pt x="120650" y="112179"/>
                    <a:pt x="120650" y="82550"/>
                  </a:cubicBezTo>
                  <a:cubicBezTo>
                    <a:pt x="120650" y="52908"/>
                    <a:pt x="122771" y="27508"/>
                    <a:pt x="122771" y="27508"/>
                  </a:cubicBezTo>
                  <a:lnTo>
                    <a:pt x="13970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" name="Shape 2560"/>
            <p:cNvSpPr/>
            <p:nvPr/>
          </p:nvSpPr>
          <p:spPr>
            <a:xfrm>
              <a:off x="2311400" y="1762112"/>
              <a:ext cx="201092" cy="1117600"/>
            </a:xfrm>
            <a:custGeom>
              <a:avLst/>
              <a:gdLst/>
              <a:ahLst/>
              <a:cxnLst/>
              <a:rect l="0" t="0" r="0" b="0"/>
              <a:pathLst>
                <a:path w="201092" h="1117600">
                  <a:moveTo>
                    <a:pt x="137592" y="0"/>
                  </a:moveTo>
                  <a:cubicBezTo>
                    <a:pt x="137592" y="0"/>
                    <a:pt x="129121" y="40221"/>
                    <a:pt x="131242" y="61379"/>
                  </a:cubicBezTo>
                  <a:cubicBezTo>
                    <a:pt x="133350" y="82550"/>
                    <a:pt x="131242" y="116421"/>
                    <a:pt x="131242" y="122771"/>
                  </a:cubicBezTo>
                  <a:cubicBezTo>
                    <a:pt x="131242" y="129121"/>
                    <a:pt x="120650" y="192621"/>
                    <a:pt x="120650" y="192621"/>
                  </a:cubicBezTo>
                  <a:cubicBezTo>
                    <a:pt x="120650" y="192621"/>
                    <a:pt x="124892" y="211671"/>
                    <a:pt x="143942" y="211671"/>
                  </a:cubicBezTo>
                  <a:cubicBezTo>
                    <a:pt x="162992" y="211671"/>
                    <a:pt x="194742" y="215900"/>
                    <a:pt x="194742" y="215900"/>
                  </a:cubicBezTo>
                  <a:lnTo>
                    <a:pt x="201092" y="224371"/>
                  </a:lnTo>
                  <a:lnTo>
                    <a:pt x="135471" y="234950"/>
                  </a:lnTo>
                  <a:cubicBezTo>
                    <a:pt x="135471" y="234950"/>
                    <a:pt x="129121" y="241300"/>
                    <a:pt x="129121" y="266700"/>
                  </a:cubicBezTo>
                  <a:cubicBezTo>
                    <a:pt x="129121" y="292100"/>
                    <a:pt x="124879" y="330200"/>
                    <a:pt x="127000" y="345021"/>
                  </a:cubicBezTo>
                  <a:cubicBezTo>
                    <a:pt x="129121" y="359829"/>
                    <a:pt x="122771" y="368300"/>
                    <a:pt x="131242" y="393700"/>
                  </a:cubicBezTo>
                  <a:cubicBezTo>
                    <a:pt x="139700" y="419100"/>
                    <a:pt x="156642" y="433921"/>
                    <a:pt x="148171" y="472021"/>
                  </a:cubicBezTo>
                  <a:cubicBezTo>
                    <a:pt x="139700" y="510121"/>
                    <a:pt x="131242" y="533400"/>
                    <a:pt x="131242" y="548221"/>
                  </a:cubicBezTo>
                  <a:cubicBezTo>
                    <a:pt x="131242" y="563029"/>
                    <a:pt x="118542" y="615950"/>
                    <a:pt x="118542" y="615950"/>
                  </a:cubicBezTo>
                  <a:lnTo>
                    <a:pt x="118542" y="654050"/>
                  </a:lnTo>
                  <a:lnTo>
                    <a:pt x="154521" y="668871"/>
                  </a:lnTo>
                  <a:lnTo>
                    <a:pt x="194742" y="677329"/>
                  </a:lnTo>
                  <a:cubicBezTo>
                    <a:pt x="194742" y="677329"/>
                    <a:pt x="162979" y="683692"/>
                    <a:pt x="152400" y="694271"/>
                  </a:cubicBezTo>
                  <a:cubicBezTo>
                    <a:pt x="141821" y="704850"/>
                    <a:pt x="133350" y="787400"/>
                    <a:pt x="133350" y="793750"/>
                  </a:cubicBezTo>
                  <a:cubicBezTo>
                    <a:pt x="133350" y="800100"/>
                    <a:pt x="135471" y="891121"/>
                    <a:pt x="139700" y="922871"/>
                  </a:cubicBezTo>
                  <a:cubicBezTo>
                    <a:pt x="143942" y="954621"/>
                    <a:pt x="150813" y="1051446"/>
                    <a:pt x="150813" y="1116013"/>
                  </a:cubicBezTo>
                  <a:lnTo>
                    <a:pt x="112713" y="1117600"/>
                  </a:lnTo>
                  <a:cubicBezTo>
                    <a:pt x="112713" y="1117600"/>
                    <a:pt x="112192" y="1026579"/>
                    <a:pt x="110071" y="1011771"/>
                  </a:cubicBezTo>
                  <a:cubicBezTo>
                    <a:pt x="107963" y="996950"/>
                    <a:pt x="105842" y="952500"/>
                    <a:pt x="105842" y="912279"/>
                  </a:cubicBezTo>
                  <a:cubicBezTo>
                    <a:pt x="105842" y="872071"/>
                    <a:pt x="95250" y="855129"/>
                    <a:pt x="93142" y="825500"/>
                  </a:cubicBezTo>
                  <a:cubicBezTo>
                    <a:pt x="91021" y="795858"/>
                    <a:pt x="101600" y="757771"/>
                    <a:pt x="101600" y="736600"/>
                  </a:cubicBezTo>
                  <a:cubicBezTo>
                    <a:pt x="101600" y="715429"/>
                    <a:pt x="88900" y="711200"/>
                    <a:pt x="76200" y="709079"/>
                  </a:cubicBezTo>
                  <a:cubicBezTo>
                    <a:pt x="63500" y="706971"/>
                    <a:pt x="59271" y="692150"/>
                    <a:pt x="52921" y="687921"/>
                  </a:cubicBezTo>
                  <a:cubicBezTo>
                    <a:pt x="46571" y="683692"/>
                    <a:pt x="0" y="675221"/>
                    <a:pt x="0" y="675221"/>
                  </a:cubicBezTo>
                  <a:cubicBezTo>
                    <a:pt x="0" y="675221"/>
                    <a:pt x="57150" y="675221"/>
                    <a:pt x="67742" y="662521"/>
                  </a:cubicBezTo>
                  <a:cubicBezTo>
                    <a:pt x="78321" y="649821"/>
                    <a:pt x="91021" y="651929"/>
                    <a:pt x="91021" y="641350"/>
                  </a:cubicBezTo>
                  <a:cubicBezTo>
                    <a:pt x="91021" y="630758"/>
                    <a:pt x="88900" y="611721"/>
                    <a:pt x="88900" y="603250"/>
                  </a:cubicBezTo>
                  <a:cubicBezTo>
                    <a:pt x="88900" y="594779"/>
                    <a:pt x="93142" y="560921"/>
                    <a:pt x="95250" y="522821"/>
                  </a:cubicBezTo>
                  <a:cubicBezTo>
                    <a:pt x="97371" y="484721"/>
                    <a:pt x="78321" y="503771"/>
                    <a:pt x="65621" y="486829"/>
                  </a:cubicBezTo>
                  <a:cubicBezTo>
                    <a:pt x="52921" y="469900"/>
                    <a:pt x="50800" y="442379"/>
                    <a:pt x="52921" y="433921"/>
                  </a:cubicBezTo>
                  <a:cubicBezTo>
                    <a:pt x="55042" y="425450"/>
                    <a:pt x="74092" y="397929"/>
                    <a:pt x="74092" y="378879"/>
                  </a:cubicBezTo>
                  <a:cubicBezTo>
                    <a:pt x="74092" y="359829"/>
                    <a:pt x="78321" y="317500"/>
                    <a:pt x="78321" y="298450"/>
                  </a:cubicBezTo>
                  <a:cubicBezTo>
                    <a:pt x="78321" y="279400"/>
                    <a:pt x="80442" y="251879"/>
                    <a:pt x="76200" y="234950"/>
                  </a:cubicBezTo>
                  <a:cubicBezTo>
                    <a:pt x="71971" y="218008"/>
                    <a:pt x="55042" y="228600"/>
                    <a:pt x="42342" y="226479"/>
                  </a:cubicBezTo>
                  <a:cubicBezTo>
                    <a:pt x="29642" y="224371"/>
                    <a:pt x="2121" y="218021"/>
                    <a:pt x="2121" y="218021"/>
                  </a:cubicBezTo>
                  <a:lnTo>
                    <a:pt x="38100" y="205321"/>
                  </a:lnTo>
                  <a:lnTo>
                    <a:pt x="82550" y="188379"/>
                  </a:lnTo>
                  <a:cubicBezTo>
                    <a:pt x="82550" y="188379"/>
                    <a:pt x="86792" y="148171"/>
                    <a:pt x="84671" y="137579"/>
                  </a:cubicBezTo>
                  <a:cubicBezTo>
                    <a:pt x="82563" y="127000"/>
                    <a:pt x="80442" y="88900"/>
                    <a:pt x="80442" y="74079"/>
                  </a:cubicBezTo>
                  <a:cubicBezTo>
                    <a:pt x="80442" y="59271"/>
                    <a:pt x="86792" y="6350"/>
                    <a:pt x="86792" y="6350"/>
                  </a:cubicBezTo>
                  <a:lnTo>
                    <a:pt x="137592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" name="Shape 2561"/>
            <p:cNvSpPr/>
            <p:nvPr/>
          </p:nvSpPr>
          <p:spPr>
            <a:xfrm>
              <a:off x="4235450" y="893229"/>
              <a:ext cx="52997" cy="357708"/>
            </a:xfrm>
            <a:custGeom>
              <a:avLst/>
              <a:gdLst/>
              <a:ahLst/>
              <a:cxnLst/>
              <a:rect l="0" t="0" r="0" b="0"/>
              <a:pathLst>
                <a:path w="52997" h="357708">
                  <a:moveTo>
                    <a:pt x="22225" y="0"/>
                  </a:moveTo>
                  <a:lnTo>
                    <a:pt x="32817" y="5283"/>
                  </a:lnTo>
                  <a:cubicBezTo>
                    <a:pt x="32817" y="5283"/>
                    <a:pt x="41275" y="10579"/>
                    <a:pt x="41275" y="29629"/>
                  </a:cubicBezTo>
                  <a:cubicBezTo>
                    <a:pt x="41275" y="50585"/>
                    <a:pt x="43396" y="62433"/>
                    <a:pt x="46571" y="76200"/>
                  </a:cubicBezTo>
                  <a:cubicBezTo>
                    <a:pt x="52997" y="104039"/>
                    <a:pt x="44450" y="138633"/>
                    <a:pt x="44450" y="160858"/>
                  </a:cubicBezTo>
                  <a:cubicBezTo>
                    <a:pt x="44450" y="183083"/>
                    <a:pt x="41275" y="278333"/>
                    <a:pt x="41275" y="278333"/>
                  </a:cubicBezTo>
                  <a:lnTo>
                    <a:pt x="47625" y="357708"/>
                  </a:lnTo>
                  <a:lnTo>
                    <a:pt x="0" y="354533"/>
                  </a:lnTo>
                  <a:lnTo>
                    <a:pt x="19050" y="316433"/>
                  </a:lnTo>
                  <a:cubicBezTo>
                    <a:pt x="19050" y="316433"/>
                    <a:pt x="15875" y="233883"/>
                    <a:pt x="15875" y="211658"/>
                  </a:cubicBezTo>
                  <a:cubicBezTo>
                    <a:pt x="15875" y="189433"/>
                    <a:pt x="19050" y="106883"/>
                    <a:pt x="22225" y="84658"/>
                  </a:cubicBezTo>
                  <a:cubicBezTo>
                    <a:pt x="25400" y="62433"/>
                    <a:pt x="27521" y="58204"/>
                    <a:pt x="27521" y="39154"/>
                  </a:cubicBezTo>
                  <a:cubicBezTo>
                    <a:pt x="27521" y="20104"/>
                    <a:pt x="22225" y="0"/>
                    <a:pt x="22225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" name="Shape 2562"/>
            <p:cNvSpPr/>
            <p:nvPr/>
          </p:nvSpPr>
          <p:spPr>
            <a:xfrm>
              <a:off x="4283075" y="1250937"/>
              <a:ext cx="53975" cy="365125"/>
            </a:xfrm>
            <a:custGeom>
              <a:avLst/>
              <a:gdLst/>
              <a:ahLst/>
              <a:cxnLst/>
              <a:rect l="0" t="0" r="0" b="0"/>
              <a:pathLst>
                <a:path w="53975" h="365125">
                  <a:moveTo>
                    <a:pt x="15875" y="3175"/>
                  </a:moveTo>
                  <a:lnTo>
                    <a:pt x="31750" y="3175"/>
                  </a:lnTo>
                  <a:cubicBezTo>
                    <a:pt x="31750" y="3175"/>
                    <a:pt x="38100" y="0"/>
                    <a:pt x="38100" y="38100"/>
                  </a:cubicBezTo>
                  <a:cubicBezTo>
                    <a:pt x="38100" y="76200"/>
                    <a:pt x="38100" y="92075"/>
                    <a:pt x="41275" y="123825"/>
                  </a:cubicBezTo>
                  <a:cubicBezTo>
                    <a:pt x="44450" y="155575"/>
                    <a:pt x="53975" y="190500"/>
                    <a:pt x="50800" y="219075"/>
                  </a:cubicBezTo>
                  <a:cubicBezTo>
                    <a:pt x="47625" y="247650"/>
                    <a:pt x="44450" y="307975"/>
                    <a:pt x="44450" y="317500"/>
                  </a:cubicBezTo>
                  <a:cubicBezTo>
                    <a:pt x="44450" y="327025"/>
                    <a:pt x="47625" y="361950"/>
                    <a:pt x="47625" y="361950"/>
                  </a:cubicBezTo>
                  <a:lnTo>
                    <a:pt x="0" y="365125"/>
                  </a:lnTo>
                  <a:cubicBezTo>
                    <a:pt x="0" y="349250"/>
                    <a:pt x="6350" y="285750"/>
                    <a:pt x="15875" y="263525"/>
                  </a:cubicBezTo>
                  <a:cubicBezTo>
                    <a:pt x="25400" y="241300"/>
                    <a:pt x="15875" y="158750"/>
                    <a:pt x="15875" y="139700"/>
                  </a:cubicBezTo>
                  <a:cubicBezTo>
                    <a:pt x="15875" y="120650"/>
                    <a:pt x="6350" y="73025"/>
                    <a:pt x="9525" y="44450"/>
                  </a:cubicBezTo>
                  <a:cubicBezTo>
                    <a:pt x="12700" y="15875"/>
                    <a:pt x="15875" y="3175"/>
                    <a:pt x="15875" y="3175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" name="Shape 2563"/>
            <p:cNvSpPr/>
            <p:nvPr/>
          </p:nvSpPr>
          <p:spPr>
            <a:xfrm>
              <a:off x="3464790" y="1617116"/>
              <a:ext cx="14998" cy="1842"/>
            </a:xfrm>
            <a:custGeom>
              <a:avLst/>
              <a:gdLst/>
              <a:ahLst/>
              <a:cxnLst/>
              <a:rect l="0" t="0" r="0" b="0"/>
              <a:pathLst>
                <a:path w="14998" h="1842">
                  <a:moveTo>
                    <a:pt x="4431" y="0"/>
                  </a:moveTo>
                  <a:lnTo>
                    <a:pt x="14998" y="1842"/>
                  </a:lnTo>
                  <a:lnTo>
                    <a:pt x="0" y="473"/>
                  </a:lnTo>
                  <a:lnTo>
                    <a:pt x="1035" y="364"/>
                  </a:lnTo>
                  <a:cubicBezTo>
                    <a:pt x="3207" y="132"/>
                    <a:pt x="4431" y="0"/>
                    <a:pt x="4431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" name="Shape 2564"/>
            <p:cNvSpPr/>
            <p:nvPr/>
          </p:nvSpPr>
          <p:spPr>
            <a:xfrm>
              <a:off x="2680767" y="1581137"/>
              <a:ext cx="784023" cy="50800"/>
            </a:xfrm>
            <a:custGeom>
              <a:avLst/>
              <a:gdLst/>
              <a:ahLst/>
              <a:cxnLst/>
              <a:rect l="0" t="0" r="0" b="0"/>
              <a:pathLst>
                <a:path w="784023" h="50800">
                  <a:moveTo>
                    <a:pt x="275158" y="0"/>
                  </a:moveTo>
                  <a:cubicBezTo>
                    <a:pt x="300558" y="0"/>
                    <a:pt x="395808" y="6350"/>
                    <a:pt x="421208" y="6350"/>
                  </a:cubicBezTo>
                  <a:cubicBezTo>
                    <a:pt x="446608" y="6350"/>
                    <a:pt x="713308" y="25400"/>
                    <a:pt x="767283" y="34925"/>
                  </a:cubicBezTo>
                  <a:lnTo>
                    <a:pt x="784023" y="36452"/>
                  </a:lnTo>
                  <a:lnTo>
                    <a:pt x="775969" y="37302"/>
                  </a:lnTo>
                  <a:cubicBezTo>
                    <a:pt x="753197" y="39685"/>
                    <a:pt x="706165" y="44450"/>
                    <a:pt x="694258" y="44450"/>
                  </a:cubicBezTo>
                  <a:cubicBezTo>
                    <a:pt x="678383" y="44450"/>
                    <a:pt x="602183" y="38100"/>
                    <a:pt x="557733" y="38100"/>
                  </a:cubicBezTo>
                  <a:cubicBezTo>
                    <a:pt x="513283" y="38100"/>
                    <a:pt x="468833" y="38100"/>
                    <a:pt x="443433" y="34925"/>
                  </a:cubicBezTo>
                  <a:cubicBezTo>
                    <a:pt x="418033" y="31750"/>
                    <a:pt x="373583" y="34925"/>
                    <a:pt x="351358" y="34925"/>
                  </a:cubicBezTo>
                  <a:cubicBezTo>
                    <a:pt x="329133" y="34925"/>
                    <a:pt x="306908" y="50800"/>
                    <a:pt x="265633" y="50800"/>
                  </a:cubicBezTo>
                  <a:cubicBezTo>
                    <a:pt x="224358" y="50800"/>
                    <a:pt x="214833" y="38100"/>
                    <a:pt x="189433" y="38100"/>
                  </a:cubicBezTo>
                  <a:cubicBezTo>
                    <a:pt x="164033" y="38100"/>
                    <a:pt x="122758" y="34925"/>
                    <a:pt x="106883" y="31750"/>
                  </a:cubicBezTo>
                  <a:cubicBezTo>
                    <a:pt x="91008" y="28575"/>
                    <a:pt x="0" y="47625"/>
                    <a:pt x="0" y="47625"/>
                  </a:cubicBezTo>
                  <a:lnTo>
                    <a:pt x="14808" y="22225"/>
                  </a:lnTo>
                  <a:cubicBezTo>
                    <a:pt x="14808" y="22225"/>
                    <a:pt x="49733" y="22225"/>
                    <a:pt x="125933" y="15875"/>
                  </a:cubicBezTo>
                  <a:cubicBezTo>
                    <a:pt x="202133" y="9525"/>
                    <a:pt x="249758" y="0"/>
                    <a:pt x="27515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7" name="Shape 2565"/>
            <p:cNvSpPr/>
            <p:nvPr/>
          </p:nvSpPr>
          <p:spPr>
            <a:xfrm>
              <a:off x="5135391" y="1973730"/>
              <a:ext cx="87484" cy="1108"/>
            </a:xfrm>
            <a:custGeom>
              <a:avLst/>
              <a:gdLst/>
              <a:ahLst/>
              <a:cxnLst/>
              <a:rect l="0" t="0" r="0" b="0"/>
              <a:pathLst>
                <a:path w="87484" h="1108">
                  <a:moveTo>
                    <a:pt x="0" y="0"/>
                  </a:moveTo>
                  <a:lnTo>
                    <a:pt x="87484" y="1108"/>
                  </a:lnTo>
                  <a:cubicBezTo>
                    <a:pt x="87484" y="1108"/>
                    <a:pt x="60496" y="1108"/>
                    <a:pt x="31524" y="711"/>
                  </a:cubicBezTo>
                  <a:lnTo>
                    <a:pt x="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8" name="Shape 2566"/>
            <p:cNvSpPr/>
            <p:nvPr/>
          </p:nvSpPr>
          <p:spPr>
            <a:xfrm>
              <a:off x="4962704" y="1971662"/>
              <a:ext cx="76228" cy="3175"/>
            </a:xfrm>
            <a:custGeom>
              <a:avLst/>
              <a:gdLst/>
              <a:ahLst/>
              <a:cxnLst/>
              <a:rect l="0" t="0" r="0" b="0"/>
              <a:pathLst>
                <a:path w="76228" h="3175">
                  <a:moveTo>
                    <a:pt x="9346" y="0"/>
                  </a:moveTo>
                  <a:lnTo>
                    <a:pt x="76228" y="846"/>
                  </a:lnTo>
                  <a:lnTo>
                    <a:pt x="52407" y="2232"/>
                  </a:lnTo>
                  <a:cubicBezTo>
                    <a:pt x="43081" y="2778"/>
                    <a:pt x="35540" y="3175"/>
                    <a:pt x="31571" y="3175"/>
                  </a:cubicBezTo>
                  <a:cubicBezTo>
                    <a:pt x="27603" y="3175"/>
                    <a:pt x="20657" y="2580"/>
                    <a:pt x="12075" y="1687"/>
                  </a:cubicBezTo>
                  <a:lnTo>
                    <a:pt x="0" y="338"/>
                  </a:lnTo>
                  <a:lnTo>
                    <a:pt x="5316" y="143"/>
                  </a:lnTo>
                  <a:cubicBezTo>
                    <a:pt x="7908" y="50"/>
                    <a:pt x="9346" y="0"/>
                    <a:pt x="9346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9" name="Shape 2567"/>
            <p:cNvSpPr/>
            <p:nvPr/>
          </p:nvSpPr>
          <p:spPr>
            <a:xfrm>
              <a:off x="5038932" y="1970670"/>
              <a:ext cx="96459" cy="3060"/>
            </a:xfrm>
            <a:custGeom>
              <a:avLst/>
              <a:gdLst/>
              <a:ahLst/>
              <a:cxnLst/>
              <a:rect l="0" t="0" r="0" b="0"/>
              <a:pathLst>
                <a:path w="96459" h="3060">
                  <a:moveTo>
                    <a:pt x="39282" y="149"/>
                  </a:moveTo>
                  <a:cubicBezTo>
                    <a:pt x="48609" y="0"/>
                    <a:pt x="56149" y="198"/>
                    <a:pt x="60118" y="992"/>
                  </a:cubicBezTo>
                  <a:cubicBezTo>
                    <a:pt x="64087" y="1786"/>
                    <a:pt x="73810" y="2381"/>
                    <a:pt x="86163" y="2828"/>
                  </a:cubicBezTo>
                  <a:lnTo>
                    <a:pt x="96459" y="3060"/>
                  </a:lnTo>
                  <a:lnTo>
                    <a:pt x="0" y="1839"/>
                  </a:lnTo>
                  <a:lnTo>
                    <a:pt x="7731" y="1389"/>
                  </a:lnTo>
                  <a:cubicBezTo>
                    <a:pt x="18843" y="794"/>
                    <a:pt x="29956" y="298"/>
                    <a:pt x="39282" y="149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0" name="Shape 2568"/>
            <p:cNvSpPr/>
            <p:nvPr/>
          </p:nvSpPr>
          <p:spPr>
            <a:xfrm>
              <a:off x="2835275" y="1603362"/>
              <a:ext cx="2127429" cy="409575"/>
            </a:xfrm>
            <a:custGeom>
              <a:avLst/>
              <a:gdLst/>
              <a:ahLst/>
              <a:cxnLst/>
              <a:rect l="0" t="0" r="0" b="0"/>
              <a:pathLst>
                <a:path w="2127429" h="409575">
                  <a:moveTo>
                    <a:pt x="1606550" y="0"/>
                  </a:moveTo>
                  <a:lnTo>
                    <a:pt x="1638300" y="0"/>
                  </a:lnTo>
                  <a:cubicBezTo>
                    <a:pt x="1638300" y="0"/>
                    <a:pt x="1644650" y="50800"/>
                    <a:pt x="1644650" y="66675"/>
                  </a:cubicBezTo>
                  <a:cubicBezTo>
                    <a:pt x="1644650" y="82550"/>
                    <a:pt x="1635125" y="95250"/>
                    <a:pt x="1631950" y="114300"/>
                  </a:cubicBezTo>
                  <a:cubicBezTo>
                    <a:pt x="1628775" y="133350"/>
                    <a:pt x="1609725" y="193675"/>
                    <a:pt x="1609725" y="212725"/>
                  </a:cubicBezTo>
                  <a:cubicBezTo>
                    <a:pt x="1609725" y="231775"/>
                    <a:pt x="1622425" y="263525"/>
                    <a:pt x="1622425" y="285750"/>
                  </a:cubicBezTo>
                  <a:cubicBezTo>
                    <a:pt x="1622425" y="307975"/>
                    <a:pt x="1635125" y="342900"/>
                    <a:pt x="1631950" y="352425"/>
                  </a:cubicBezTo>
                  <a:cubicBezTo>
                    <a:pt x="1628775" y="361950"/>
                    <a:pt x="1660525" y="355600"/>
                    <a:pt x="1727200" y="365125"/>
                  </a:cubicBezTo>
                  <a:cubicBezTo>
                    <a:pt x="1793875" y="374650"/>
                    <a:pt x="1873250" y="352425"/>
                    <a:pt x="1917700" y="355600"/>
                  </a:cubicBezTo>
                  <a:cubicBezTo>
                    <a:pt x="1962150" y="358775"/>
                    <a:pt x="2028825" y="361950"/>
                    <a:pt x="2054225" y="361950"/>
                  </a:cubicBezTo>
                  <a:cubicBezTo>
                    <a:pt x="2066925" y="361950"/>
                    <a:pt x="2089150" y="364331"/>
                    <a:pt x="2110185" y="366713"/>
                  </a:cubicBezTo>
                  <a:lnTo>
                    <a:pt x="2127429" y="368638"/>
                  </a:lnTo>
                  <a:lnTo>
                    <a:pt x="2121793" y="368846"/>
                  </a:lnTo>
                  <a:cubicBezTo>
                    <a:pt x="2094111" y="369888"/>
                    <a:pt x="2035175" y="372269"/>
                    <a:pt x="2006600" y="374650"/>
                  </a:cubicBezTo>
                  <a:cubicBezTo>
                    <a:pt x="1968500" y="377825"/>
                    <a:pt x="1898650" y="377825"/>
                    <a:pt x="1885950" y="377825"/>
                  </a:cubicBezTo>
                  <a:cubicBezTo>
                    <a:pt x="1873250" y="377825"/>
                    <a:pt x="1679575" y="400050"/>
                    <a:pt x="1660525" y="403225"/>
                  </a:cubicBezTo>
                  <a:cubicBezTo>
                    <a:pt x="1641475" y="406400"/>
                    <a:pt x="1530350" y="409575"/>
                    <a:pt x="1508125" y="409575"/>
                  </a:cubicBezTo>
                  <a:cubicBezTo>
                    <a:pt x="1485900" y="409575"/>
                    <a:pt x="1457325" y="390525"/>
                    <a:pt x="1425575" y="390525"/>
                  </a:cubicBezTo>
                  <a:cubicBezTo>
                    <a:pt x="1393825" y="390525"/>
                    <a:pt x="1397000" y="377825"/>
                    <a:pt x="1289050" y="377825"/>
                  </a:cubicBezTo>
                  <a:lnTo>
                    <a:pt x="1076325" y="377825"/>
                  </a:lnTo>
                  <a:cubicBezTo>
                    <a:pt x="1028700" y="377825"/>
                    <a:pt x="942975" y="381000"/>
                    <a:pt x="889000" y="384175"/>
                  </a:cubicBezTo>
                  <a:cubicBezTo>
                    <a:pt x="835025" y="387350"/>
                    <a:pt x="777875" y="384175"/>
                    <a:pt x="746125" y="384175"/>
                  </a:cubicBezTo>
                  <a:lnTo>
                    <a:pt x="622300" y="384175"/>
                  </a:lnTo>
                  <a:cubicBezTo>
                    <a:pt x="622300" y="384175"/>
                    <a:pt x="574675" y="390525"/>
                    <a:pt x="533400" y="393700"/>
                  </a:cubicBezTo>
                  <a:cubicBezTo>
                    <a:pt x="492125" y="396875"/>
                    <a:pt x="419100" y="384175"/>
                    <a:pt x="371475" y="384175"/>
                  </a:cubicBezTo>
                  <a:cubicBezTo>
                    <a:pt x="323850" y="384175"/>
                    <a:pt x="250825" y="381000"/>
                    <a:pt x="206375" y="381000"/>
                  </a:cubicBezTo>
                  <a:cubicBezTo>
                    <a:pt x="161925" y="381000"/>
                    <a:pt x="0" y="371475"/>
                    <a:pt x="0" y="371475"/>
                  </a:cubicBezTo>
                  <a:cubicBezTo>
                    <a:pt x="0" y="371475"/>
                    <a:pt x="120650" y="365125"/>
                    <a:pt x="142875" y="365125"/>
                  </a:cubicBezTo>
                  <a:cubicBezTo>
                    <a:pt x="165100" y="365125"/>
                    <a:pt x="330200" y="368300"/>
                    <a:pt x="371475" y="368300"/>
                  </a:cubicBezTo>
                  <a:cubicBezTo>
                    <a:pt x="412750" y="368300"/>
                    <a:pt x="590550" y="361950"/>
                    <a:pt x="631825" y="358775"/>
                  </a:cubicBezTo>
                  <a:cubicBezTo>
                    <a:pt x="673100" y="355600"/>
                    <a:pt x="787400" y="368300"/>
                    <a:pt x="822325" y="365125"/>
                  </a:cubicBezTo>
                  <a:cubicBezTo>
                    <a:pt x="857250" y="361950"/>
                    <a:pt x="1044575" y="352425"/>
                    <a:pt x="1095375" y="352425"/>
                  </a:cubicBezTo>
                  <a:cubicBezTo>
                    <a:pt x="1146175" y="352425"/>
                    <a:pt x="1250950" y="349250"/>
                    <a:pt x="1349375" y="346075"/>
                  </a:cubicBezTo>
                  <a:cubicBezTo>
                    <a:pt x="1447800" y="342900"/>
                    <a:pt x="1485900" y="361950"/>
                    <a:pt x="1498600" y="371475"/>
                  </a:cubicBezTo>
                  <a:cubicBezTo>
                    <a:pt x="1511300" y="381000"/>
                    <a:pt x="1555750" y="368300"/>
                    <a:pt x="1565275" y="361950"/>
                  </a:cubicBezTo>
                  <a:cubicBezTo>
                    <a:pt x="1574800" y="355600"/>
                    <a:pt x="1609725" y="346075"/>
                    <a:pt x="1609725" y="336550"/>
                  </a:cubicBezTo>
                  <a:cubicBezTo>
                    <a:pt x="1609725" y="327025"/>
                    <a:pt x="1581150" y="320675"/>
                    <a:pt x="1565275" y="301625"/>
                  </a:cubicBezTo>
                  <a:cubicBezTo>
                    <a:pt x="1549400" y="282575"/>
                    <a:pt x="1574800" y="263525"/>
                    <a:pt x="1577975" y="250825"/>
                  </a:cubicBezTo>
                  <a:cubicBezTo>
                    <a:pt x="1581150" y="238125"/>
                    <a:pt x="1593850" y="228600"/>
                    <a:pt x="1593850" y="209550"/>
                  </a:cubicBezTo>
                  <a:cubicBezTo>
                    <a:pt x="1593850" y="190500"/>
                    <a:pt x="1587500" y="161925"/>
                    <a:pt x="1593850" y="133350"/>
                  </a:cubicBezTo>
                  <a:cubicBezTo>
                    <a:pt x="1600200" y="104775"/>
                    <a:pt x="1574800" y="114300"/>
                    <a:pt x="1571625" y="92075"/>
                  </a:cubicBezTo>
                  <a:cubicBezTo>
                    <a:pt x="1568450" y="69850"/>
                    <a:pt x="1603375" y="66675"/>
                    <a:pt x="1606550" y="50800"/>
                  </a:cubicBezTo>
                  <a:cubicBezTo>
                    <a:pt x="1609725" y="34925"/>
                    <a:pt x="1606550" y="0"/>
                    <a:pt x="1606550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1" name="Shape 2569"/>
            <p:cNvSpPr/>
            <p:nvPr/>
          </p:nvSpPr>
          <p:spPr>
            <a:xfrm>
              <a:off x="3789363" y="2438387"/>
              <a:ext cx="49213" cy="442913"/>
            </a:xfrm>
            <a:custGeom>
              <a:avLst/>
              <a:gdLst/>
              <a:ahLst/>
              <a:cxnLst/>
              <a:rect l="0" t="0" r="0" b="0"/>
              <a:pathLst>
                <a:path w="49213" h="442913">
                  <a:moveTo>
                    <a:pt x="7938" y="0"/>
                  </a:moveTo>
                  <a:lnTo>
                    <a:pt x="49213" y="0"/>
                  </a:lnTo>
                  <a:cubicBezTo>
                    <a:pt x="49213" y="0"/>
                    <a:pt x="30163" y="66675"/>
                    <a:pt x="26988" y="85725"/>
                  </a:cubicBezTo>
                  <a:cubicBezTo>
                    <a:pt x="23813" y="104775"/>
                    <a:pt x="42863" y="155575"/>
                    <a:pt x="42863" y="174625"/>
                  </a:cubicBezTo>
                  <a:cubicBezTo>
                    <a:pt x="42863" y="193675"/>
                    <a:pt x="42863" y="234950"/>
                    <a:pt x="39688" y="276225"/>
                  </a:cubicBezTo>
                  <a:cubicBezTo>
                    <a:pt x="36513" y="317500"/>
                    <a:pt x="36513" y="346075"/>
                    <a:pt x="36513" y="371475"/>
                  </a:cubicBezTo>
                  <a:cubicBezTo>
                    <a:pt x="36513" y="396875"/>
                    <a:pt x="46038" y="442913"/>
                    <a:pt x="46038" y="442913"/>
                  </a:cubicBezTo>
                  <a:lnTo>
                    <a:pt x="0" y="439738"/>
                  </a:lnTo>
                  <a:cubicBezTo>
                    <a:pt x="0" y="439738"/>
                    <a:pt x="4763" y="400050"/>
                    <a:pt x="4763" y="390525"/>
                  </a:cubicBezTo>
                  <a:cubicBezTo>
                    <a:pt x="4763" y="381000"/>
                    <a:pt x="11113" y="273050"/>
                    <a:pt x="11113" y="273050"/>
                  </a:cubicBezTo>
                  <a:cubicBezTo>
                    <a:pt x="11113" y="273050"/>
                    <a:pt x="14288" y="193675"/>
                    <a:pt x="14288" y="158750"/>
                  </a:cubicBezTo>
                  <a:lnTo>
                    <a:pt x="14288" y="66675"/>
                  </a:lnTo>
                  <a:cubicBezTo>
                    <a:pt x="14288" y="47625"/>
                    <a:pt x="7938" y="0"/>
                    <a:pt x="7938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2" name="Shape 2570"/>
            <p:cNvSpPr/>
            <p:nvPr/>
          </p:nvSpPr>
          <p:spPr>
            <a:xfrm>
              <a:off x="141820" y="695306"/>
              <a:ext cx="2121" cy="93142"/>
            </a:xfrm>
            <a:custGeom>
              <a:avLst/>
              <a:gdLst/>
              <a:ahLst/>
              <a:cxnLst/>
              <a:rect l="0" t="0" r="0" b="0"/>
              <a:pathLst>
                <a:path w="2121" h="93142">
                  <a:moveTo>
                    <a:pt x="343" y="0"/>
                  </a:moveTo>
                  <a:cubicBezTo>
                    <a:pt x="102" y="5372"/>
                    <a:pt x="0" y="9881"/>
                    <a:pt x="0" y="12712"/>
                  </a:cubicBezTo>
                  <a:cubicBezTo>
                    <a:pt x="0" y="25412"/>
                    <a:pt x="2121" y="93142"/>
                    <a:pt x="2121" y="93142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Shape 2571"/>
            <p:cNvSpPr/>
            <p:nvPr/>
          </p:nvSpPr>
          <p:spPr>
            <a:xfrm>
              <a:off x="142164" y="451898"/>
              <a:ext cx="54686" cy="243408"/>
            </a:xfrm>
            <a:custGeom>
              <a:avLst/>
              <a:gdLst/>
              <a:ahLst/>
              <a:cxnLst/>
              <a:rect l="0" t="0" r="0" b="0"/>
              <a:pathLst>
                <a:path w="54686" h="243408">
                  <a:moveTo>
                    <a:pt x="54686" y="0"/>
                  </a:moveTo>
                  <a:cubicBezTo>
                    <a:pt x="54686" y="0"/>
                    <a:pt x="41986" y="21171"/>
                    <a:pt x="41986" y="35979"/>
                  </a:cubicBezTo>
                  <a:cubicBezTo>
                    <a:pt x="41986" y="50800"/>
                    <a:pt x="37757" y="80429"/>
                    <a:pt x="33515" y="93129"/>
                  </a:cubicBezTo>
                  <a:cubicBezTo>
                    <a:pt x="29286" y="105829"/>
                    <a:pt x="18707" y="139700"/>
                    <a:pt x="18707" y="139700"/>
                  </a:cubicBezTo>
                  <a:cubicBezTo>
                    <a:pt x="18707" y="139700"/>
                    <a:pt x="14465" y="184150"/>
                    <a:pt x="8115" y="190500"/>
                  </a:cubicBezTo>
                  <a:cubicBezTo>
                    <a:pt x="3188" y="195440"/>
                    <a:pt x="813" y="224663"/>
                    <a:pt x="0" y="243408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4" name="Shape 2572"/>
            <p:cNvSpPr/>
            <p:nvPr/>
          </p:nvSpPr>
          <p:spPr>
            <a:xfrm>
              <a:off x="523863" y="783343"/>
              <a:ext cx="773659" cy="34734"/>
            </a:xfrm>
            <a:custGeom>
              <a:avLst/>
              <a:gdLst/>
              <a:ahLst/>
              <a:cxnLst/>
              <a:rect l="0" t="0" r="0" b="0"/>
              <a:pathLst>
                <a:path w="773659" h="34734">
                  <a:moveTo>
                    <a:pt x="0" y="0"/>
                  </a:moveTo>
                  <a:cubicBezTo>
                    <a:pt x="4547" y="190"/>
                    <a:pt x="8484" y="470"/>
                    <a:pt x="11659" y="864"/>
                  </a:cubicBezTo>
                  <a:cubicBezTo>
                    <a:pt x="45517" y="5105"/>
                    <a:pt x="191579" y="19914"/>
                    <a:pt x="227559" y="19914"/>
                  </a:cubicBezTo>
                  <a:cubicBezTo>
                    <a:pt x="263538" y="19914"/>
                    <a:pt x="426530" y="30505"/>
                    <a:pt x="456159" y="32626"/>
                  </a:cubicBezTo>
                  <a:cubicBezTo>
                    <a:pt x="485788" y="34734"/>
                    <a:pt x="621259" y="9334"/>
                    <a:pt x="650888" y="9334"/>
                  </a:cubicBezTo>
                  <a:cubicBezTo>
                    <a:pt x="680530" y="9334"/>
                    <a:pt x="773659" y="11455"/>
                    <a:pt x="773659" y="1145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Shape 2573"/>
            <p:cNvSpPr/>
            <p:nvPr/>
          </p:nvSpPr>
          <p:spPr>
            <a:xfrm>
              <a:off x="105836" y="781533"/>
              <a:ext cx="418033" cy="15380"/>
            </a:xfrm>
            <a:custGeom>
              <a:avLst/>
              <a:gdLst/>
              <a:ahLst/>
              <a:cxnLst/>
              <a:rect l="0" t="0" r="0" b="0"/>
              <a:pathLst>
                <a:path w="418033" h="15380">
                  <a:moveTo>
                    <a:pt x="0" y="4800"/>
                  </a:moveTo>
                  <a:cubicBezTo>
                    <a:pt x="0" y="4800"/>
                    <a:pt x="44450" y="2680"/>
                    <a:pt x="76200" y="4800"/>
                  </a:cubicBezTo>
                  <a:cubicBezTo>
                    <a:pt x="107950" y="6921"/>
                    <a:pt x="95237" y="6909"/>
                    <a:pt x="116408" y="9030"/>
                  </a:cubicBezTo>
                  <a:cubicBezTo>
                    <a:pt x="137579" y="11150"/>
                    <a:pt x="167208" y="15380"/>
                    <a:pt x="222250" y="11150"/>
                  </a:cubicBezTo>
                  <a:cubicBezTo>
                    <a:pt x="272123" y="7315"/>
                    <a:pt x="374129" y="0"/>
                    <a:pt x="418033" y="1816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6" name="Shape 2574"/>
            <p:cNvSpPr/>
            <p:nvPr/>
          </p:nvSpPr>
          <p:spPr>
            <a:xfrm>
              <a:off x="505879" y="475183"/>
              <a:ext cx="25413" cy="188379"/>
            </a:xfrm>
            <a:custGeom>
              <a:avLst/>
              <a:gdLst/>
              <a:ahLst/>
              <a:cxnLst/>
              <a:rect l="0" t="0" r="0" b="0"/>
              <a:pathLst>
                <a:path w="25413" h="188379">
                  <a:moveTo>
                    <a:pt x="16942" y="0"/>
                  </a:moveTo>
                  <a:cubicBezTo>
                    <a:pt x="16942" y="0"/>
                    <a:pt x="25413" y="27521"/>
                    <a:pt x="16942" y="52921"/>
                  </a:cubicBezTo>
                  <a:cubicBezTo>
                    <a:pt x="8471" y="78321"/>
                    <a:pt x="0" y="141821"/>
                    <a:pt x="2121" y="154521"/>
                  </a:cubicBezTo>
                  <a:cubicBezTo>
                    <a:pt x="4242" y="167221"/>
                    <a:pt x="4242" y="188379"/>
                    <a:pt x="4242" y="188379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7" name="Shape 2575"/>
            <p:cNvSpPr/>
            <p:nvPr/>
          </p:nvSpPr>
          <p:spPr>
            <a:xfrm>
              <a:off x="965200" y="553504"/>
              <a:ext cx="12700" cy="262458"/>
            </a:xfrm>
            <a:custGeom>
              <a:avLst/>
              <a:gdLst/>
              <a:ahLst/>
              <a:cxnLst/>
              <a:rect l="0" t="0" r="0" b="0"/>
              <a:pathLst>
                <a:path w="12700" h="262458">
                  <a:moveTo>
                    <a:pt x="12700" y="0"/>
                  </a:moveTo>
                  <a:lnTo>
                    <a:pt x="10592" y="65608"/>
                  </a:lnTo>
                  <a:lnTo>
                    <a:pt x="10592" y="91008"/>
                  </a:lnTo>
                  <a:cubicBezTo>
                    <a:pt x="10592" y="103708"/>
                    <a:pt x="4242" y="158738"/>
                    <a:pt x="2121" y="179908"/>
                  </a:cubicBezTo>
                  <a:cubicBezTo>
                    <a:pt x="0" y="201079"/>
                    <a:pt x="4242" y="262458"/>
                    <a:pt x="4242" y="262458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8" name="Shape 2576"/>
            <p:cNvSpPr/>
            <p:nvPr/>
          </p:nvSpPr>
          <p:spPr>
            <a:xfrm>
              <a:off x="257645" y="794802"/>
              <a:ext cx="4826" cy="359829"/>
            </a:xfrm>
            <a:custGeom>
              <a:avLst/>
              <a:gdLst/>
              <a:ahLst/>
              <a:cxnLst/>
              <a:rect l="0" t="0" r="0" b="0"/>
              <a:pathLst>
                <a:path w="4826" h="359829">
                  <a:moveTo>
                    <a:pt x="4826" y="0"/>
                  </a:moveTo>
                  <a:cubicBezTo>
                    <a:pt x="4826" y="0"/>
                    <a:pt x="2705" y="42342"/>
                    <a:pt x="2705" y="69850"/>
                  </a:cubicBezTo>
                  <a:cubicBezTo>
                    <a:pt x="2705" y="97371"/>
                    <a:pt x="597" y="116421"/>
                    <a:pt x="597" y="133350"/>
                  </a:cubicBezTo>
                  <a:cubicBezTo>
                    <a:pt x="597" y="223038"/>
                    <a:pt x="0" y="115354"/>
                    <a:pt x="2705" y="275171"/>
                  </a:cubicBezTo>
                  <a:lnTo>
                    <a:pt x="597" y="359829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9" name="Shape 2577"/>
            <p:cNvSpPr/>
            <p:nvPr/>
          </p:nvSpPr>
          <p:spPr>
            <a:xfrm>
              <a:off x="1530350" y="1605482"/>
              <a:ext cx="601129" cy="374650"/>
            </a:xfrm>
            <a:custGeom>
              <a:avLst/>
              <a:gdLst/>
              <a:ahLst/>
              <a:cxnLst/>
              <a:rect l="0" t="0" r="0" b="0"/>
              <a:pathLst>
                <a:path w="601129" h="374650">
                  <a:moveTo>
                    <a:pt x="577850" y="16929"/>
                  </a:moveTo>
                  <a:cubicBezTo>
                    <a:pt x="577850" y="16929"/>
                    <a:pt x="548221" y="19038"/>
                    <a:pt x="514350" y="16929"/>
                  </a:cubicBezTo>
                  <a:cubicBezTo>
                    <a:pt x="480492" y="14808"/>
                    <a:pt x="387363" y="0"/>
                    <a:pt x="345021" y="8458"/>
                  </a:cubicBezTo>
                  <a:cubicBezTo>
                    <a:pt x="302692" y="16929"/>
                    <a:pt x="171450" y="10566"/>
                    <a:pt x="146050" y="12688"/>
                  </a:cubicBezTo>
                  <a:cubicBezTo>
                    <a:pt x="120650" y="14808"/>
                    <a:pt x="97371" y="14808"/>
                    <a:pt x="97371" y="14808"/>
                  </a:cubicBezTo>
                  <a:lnTo>
                    <a:pt x="8471" y="21158"/>
                  </a:lnTo>
                  <a:cubicBezTo>
                    <a:pt x="8471" y="21158"/>
                    <a:pt x="2121" y="46558"/>
                    <a:pt x="4242" y="67729"/>
                  </a:cubicBezTo>
                  <a:cubicBezTo>
                    <a:pt x="6350" y="88888"/>
                    <a:pt x="10592" y="135458"/>
                    <a:pt x="10592" y="135458"/>
                  </a:cubicBezTo>
                  <a:cubicBezTo>
                    <a:pt x="10592" y="135458"/>
                    <a:pt x="4242" y="156629"/>
                    <a:pt x="4242" y="173558"/>
                  </a:cubicBezTo>
                  <a:cubicBezTo>
                    <a:pt x="4242" y="190500"/>
                    <a:pt x="0" y="222250"/>
                    <a:pt x="4242" y="243408"/>
                  </a:cubicBezTo>
                  <a:cubicBezTo>
                    <a:pt x="8471" y="264579"/>
                    <a:pt x="4242" y="279388"/>
                    <a:pt x="4242" y="289979"/>
                  </a:cubicBezTo>
                  <a:cubicBezTo>
                    <a:pt x="4242" y="300558"/>
                    <a:pt x="2121" y="325958"/>
                    <a:pt x="2121" y="325958"/>
                  </a:cubicBezTo>
                  <a:lnTo>
                    <a:pt x="2121" y="366179"/>
                  </a:lnTo>
                  <a:cubicBezTo>
                    <a:pt x="2121" y="366179"/>
                    <a:pt x="46571" y="364058"/>
                    <a:pt x="101600" y="364058"/>
                  </a:cubicBezTo>
                  <a:cubicBezTo>
                    <a:pt x="156642" y="364058"/>
                    <a:pt x="285763" y="359829"/>
                    <a:pt x="325971" y="364058"/>
                  </a:cubicBezTo>
                  <a:cubicBezTo>
                    <a:pt x="366192" y="368300"/>
                    <a:pt x="465671" y="370408"/>
                    <a:pt x="476250" y="370408"/>
                  </a:cubicBezTo>
                  <a:cubicBezTo>
                    <a:pt x="486842" y="370408"/>
                    <a:pt x="497421" y="374650"/>
                    <a:pt x="522821" y="374650"/>
                  </a:cubicBezTo>
                  <a:cubicBezTo>
                    <a:pt x="548221" y="374650"/>
                    <a:pt x="596900" y="357708"/>
                    <a:pt x="596900" y="357708"/>
                  </a:cubicBezTo>
                  <a:cubicBezTo>
                    <a:pt x="596900" y="357708"/>
                    <a:pt x="601129" y="328079"/>
                    <a:pt x="596900" y="281508"/>
                  </a:cubicBezTo>
                  <a:cubicBezTo>
                    <a:pt x="592671" y="234950"/>
                    <a:pt x="579971" y="186258"/>
                    <a:pt x="579971" y="156629"/>
                  </a:cubicBezTo>
                  <a:lnTo>
                    <a:pt x="579971" y="69850"/>
                  </a:lnTo>
                  <a:cubicBezTo>
                    <a:pt x="579971" y="55029"/>
                    <a:pt x="577850" y="16929"/>
                    <a:pt x="577850" y="16929"/>
                  </a:cubicBezTo>
                  <a:close/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0" name="Shape 2578"/>
            <p:cNvSpPr/>
            <p:nvPr/>
          </p:nvSpPr>
          <p:spPr>
            <a:xfrm>
              <a:off x="537642" y="1622411"/>
              <a:ext cx="984250" cy="349250"/>
            </a:xfrm>
            <a:custGeom>
              <a:avLst/>
              <a:gdLst/>
              <a:ahLst/>
              <a:cxnLst/>
              <a:rect l="0" t="0" r="0" b="0"/>
              <a:pathLst>
                <a:path w="984250" h="349250">
                  <a:moveTo>
                    <a:pt x="973658" y="345021"/>
                  </a:moveTo>
                  <a:cubicBezTo>
                    <a:pt x="973658" y="345021"/>
                    <a:pt x="912279" y="347142"/>
                    <a:pt x="836079" y="345021"/>
                  </a:cubicBezTo>
                  <a:cubicBezTo>
                    <a:pt x="759879" y="342900"/>
                    <a:pt x="696379" y="347129"/>
                    <a:pt x="654050" y="342900"/>
                  </a:cubicBezTo>
                  <a:cubicBezTo>
                    <a:pt x="611708" y="338671"/>
                    <a:pt x="565150" y="336550"/>
                    <a:pt x="522808" y="336550"/>
                  </a:cubicBezTo>
                  <a:cubicBezTo>
                    <a:pt x="480466" y="336550"/>
                    <a:pt x="334429" y="349250"/>
                    <a:pt x="283629" y="349250"/>
                  </a:cubicBezTo>
                  <a:cubicBezTo>
                    <a:pt x="232816" y="349250"/>
                    <a:pt x="33846" y="349250"/>
                    <a:pt x="16929" y="347129"/>
                  </a:cubicBezTo>
                  <a:cubicBezTo>
                    <a:pt x="0" y="345021"/>
                    <a:pt x="10579" y="294221"/>
                    <a:pt x="10579" y="249771"/>
                  </a:cubicBezTo>
                  <a:cubicBezTo>
                    <a:pt x="10579" y="205321"/>
                    <a:pt x="16929" y="154521"/>
                    <a:pt x="21158" y="112179"/>
                  </a:cubicBezTo>
                  <a:cubicBezTo>
                    <a:pt x="25400" y="69850"/>
                    <a:pt x="23279" y="2121"/>
                    <a:pt x="23279" y="2121"/>
                  </a:cubicBezTo>
                  <a:cubicBezTo>
                    <a:pt x="23279" y="2121"/>
                    <a:pt x="154508" y="0"/>
                    <a:pt x="211658" y="4229"/>
                  </a:cubicBezTo>
                  <a:cubicBezTo>
                    <a:pt x="268808" y="8471"/>
                    <a:pt x="370408" y="4229"/>
                    <a:pt x="421208" y="4229"/>
                  </a:cubicBezTo>
                  <a:cubicBezTo>
                    <a:pt x="472008" y="4229"/>
                    <a:pt x="579958" y="6350"/>
                    <a:pt x="622300" y="6350"/>
                  </a:cubicBezTo>
                  <a:lnTo>
                    <a:pt x="785279" y="6350"/>
                  </a:lnTo>
                  <a:lnTo>
                    <a:pt x="918629" y="6350"/>
                  </a:lnTo>
                  <a:lnTo>
                    <a:pt x="973658" y="6350"/>
                  </a:lnTo>
                  <a:cubicBezTo>
                    <a:pt x="973658" y="6350"/>
                    <a:pt x="975779" y="65621"/>
                    <a:pt x="980008" y="97371"/>
                  </a:cubicBezTo>
                  <a:cubicBezTo>
                    <a:pt x="984250" y="129121"/>
                    <a:pt x="977900" y="162992"/>
                    <a:pt x="977900" y="179921"/>
                  </a:cubicBezTo>
                  <a:cubicBezTo>
                    <a:pt x="977900" y="196850"/>
                    <a:pt x="971550" y="256121"/>
                    <a:pt x="973658" y="277279"/>
                  </a:cubicBezTo>
                  <a:cubicBezTo>
                    <a:pt x="975779" y="298450"/>
                    <a:pt x="973658" y="345021"/>
                    <a:pt x="973658" y="345021"/>
                  </a:cubicBezTo>
                  <a:close/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1" name="Shape 2579"/>
            <p:cNvSpPr/>
            <p:nvPr/>
          </p:nvSpPr>
          <p:spPr>
            <a:xfrm>
              <a:off x="40221" y="1620290"/>
              <a:ext cx="510121" cy="353479"/>
            </a:xfrm>
            <a:custGeom>
              <a:avLst/>
              <a:gdLst/>
              <a:ahLst/>
              <a:cxnLst/>
              <a:rect l="0" t="0" r="0" b="0"/>
              <a:pathLst>
                <a:path w="510121" h="353479">
                  <a:moveTo>
                    <a:pt x="35979" y="0"/>
                  </a:moveTo>
                  <a:cubicBezTo>
                    <a:pt x="35979" y="0"/>
                    <a:pt x="93116" y="2108"/>
                    <a:pt x="133350" y="4229"/>
                  </a:cubicBezTo>
                  <a:cubicBezTo>
                    <a:pt x="173571" y="6350"/>
                    <a:pt x="256121" y="4229"/>
                    <a:pt x="300571" y="4229"/>
                  </a:cubicBezTo>
                  <a:lnTo>
                    <a:pt x="440271" y="4229"/>
                  </a:lnTo>
                  <a:cubicBezTo>
                    <a:pt x="469900" y="4229"/>
                    <a:pt x="497421" y="8471"/>
                    <a:pt x="497421" y="8471"/>
                  </a:cubicBezTo>
                  <a:cubicBezTo>
                    <a:pt x="497421" y="8471"/>
                    <a:pt x="510121" y="59271"/>
                    <a:pt x="510121" y="69850"/>
                  </a:cubicBezTo>
                  <a:cubicBezTo>
                    <a:pt x="510121" y="80429"/>
                    <a:pt x="497421" y="186271"/>
                    <a:pt x="497421" y="186271"/>
                  </a:cubicBezTo>
                  <a:lnTo>
                    <a:pt x="501650" y="319621"/>
                  </a:lnTo>
                  <a:lnTo>
                    <a:pt x="488950" y="353479"/>
                  </a:lnTo>
                  <a:cubicBezTo>
                    <a:pt x="488950" y="353479"/>
                    <a:pt x="254000" y="342900"/>
                    <a:pt x="218021" y="345021"/>
                  </a:cubicBezTo>
                  <a:cubicBezTo>
                    <a:pt x="182029" y="347129"/>
                    <a:pt x="10579" y="351358"/>
                    <a:pt x="0" y="353479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2" name="Shape 2580"/>
            <p:cNvSpPr/>
            <p:nvPr/>
          </p:nvSpPr>
          <p:spPr>
            <a:xfrm>
              <a:off x="1350976" y="1146648"/>
              <a:ext cx="355067" cy="7988"/>
            </a:xfrm>
            <a:custGeom>
              <a:avLst/>
              <a:gdLst/>
              <a:ahLst/>
              <a:cxnLst/>
              <a:rect l="0" t="0" r="0" b="0"/>
              <a:pathLst>
                <a:path w="355067" h="7988">
                  <a:moveTo>
                    <a:pt x="0" y="3911"/>
                  </a:moveTo>
                  <a:cubicBezTo>
                    <a:pt x="37465" y="1536"/>
                    <a:pt x="73025" y="0"/>
                    <a:pt x="96825" y="1638"/>
                  </a:cubicBezTo>
                  <a:cubicBezTo>
                    <a:pt x="158217" y="5867"/>
                    <a:pt x="333896" y="7988"/>
                    <a:pt x="355067" y="7988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3" name="Shape 2581"/>
            <p:cNvSpPr/>
            <p:nvPr/>
          </p:nvSpPr>
          <p:spPr>
            <a:xfrm>
              <a:off x="12700" y="1150398"/>
              <a:ext cx="1338275" cy="16942"/>
            </a:xfrm>
            <a:custGeom>
              <a:avLst/>
              <a:gdLst/>
              <a:ahLst/>
              <a:cxnLst/>
              <a:rect l="0" t="0" r="0" b="0"/>
              <a:pathLst>
                <a:path w="1338275" h="16942">
                  <a:moveTo>
                    <a:pt x="0" y="0"/>
                  </a:moveTo>
                  <a:lnTo>
                    <a:pt x="120650" y="0"/>
                  </a:lnTo>
                  <a:cubicBezTo>
                    <a:pt x="165100" y="0"/>
                    <a:pt x="211671" y="2121"/>
                    <a:pt x="232829" y="2121"/>
                  </a:cubicBezTo>
                  <a:cubicBezTo>
                    <a:pt x="254000" y="2121"/>
                    <a:pt x="342900" y="4242"/>
                    <a:pt x="404279" y="4242"/>
                  </a:cubicBezTo>
                  <a:cubicBezTo>
                    <a:pt x="465671" y="4242"/>
                    <a:pt x="658279" y="6350"/>
                    <a:pt x="717550" y="6350"/>
                  </a:cubicBezTo>
                  <a:cubicBezTo>
                    <a:pt x="776821" y="6350"/>
                    <a:pt x="965200" y="16942"/>
                    <a:pt x="1007529" y="16942"/>
                  </a:cubicBezTo>
                  <a:cubicBezTo>
                    <a:pt x="1049871" y="16942"/>
                    <a:pt x="1136650" y="6350"/>
                    <a:pt x="1185329" y="8471"/>
                  </a:cubicBezTo>
                  <a:cubicBezTo>
                    <a:pt x="1215149" y="9754"/>
                    <a:pt x="1279081" y="3925"/>
                    <a:pt x="1338275" y="16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" name="Shape 2582"/>
            <p:cNvSpPr/>
            <p:nvPr/>
          </p:nvSpPr>
          <p:spPr>
            <a:xfrm>
              <a:off x="93142" y="1158868"/>
              <a:ext cx="336537" cy="463474"/>
            </a:xfrm>
            <a:custGeom>
              <a:avLst/>
              <a:gdLst/>
              <a:ahLst/>
              <a:cxnLst/>
              <a:rect l="0" t="0" r="0" b="0"/>
              <a:pathLst>
                <a:path w="336537" h="463474">
                  <a:moveTo>
                    <a:pt x="275158" y="0"/>
                  </a:moveTo>
                  <a:cubicBezTo>
                    <a:pt x="275158" y="0"/>
                    <a:pt x="302666" y="10579"/>
                    <a:pt x="317487" y="14808"/>
                  </a:cubicBezTo>
                  <a:cubicBezTo>
                    <a:pt x="332308" y="19050"/>
                    <a:pt x="332308" y="42329"/>
                    <a:pt x="332308" y="61379"/>
                  </a:cubicBezTo>
                  <a:cubicBezTo>
                    <a:pt x="332308" y="80429"/>
                    <a:pt x="328066" y="120650"/>
                    <a:pt x="330187" y="150279"/>
                  </a:cubicBezTo>
                  <a:cubicBezTo>
                    <a:pt x="332308" y="179908"/>
                    <a:pt x="323837" y="251879"/>
                    <a:pt x="328079" y="281496"/>
                  </a:cubicBezTo>
                  <a:cubicBezTo>
                    <a:pt x="332308" y="311150"/>
                    <a:pt x="332308" y="412724"/>
                    <a:pt x="334429" y="421208"/>
                  </a:cubicBezTo>
                  <a:cubicBezTo>
                    <a:pt x="336537" y="429679"/>
                    <a:pt x="328079" y="448729"/>
                    <a:pt x="328079" y="448729"/>
                  </a:cubicBezTo>
                  <a:cubicBezTo>
                    <a:pt x="328079" y="448729"/>
                    <a:pt x="279032" y="462966"/>
                    <a:pt x="232829" y="457200"/>
                  </a:cubicBezTo>
                  <a:cubicBezTo>
                    <a:pt x="182029" y="450850"/>
                    <a:pt x="145402" y="463474"/>
                    <a:pt x="0" y="459308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" name="Shape 2583"/>
            <p:cNvSpPr/>
            <p:nvPr/>
          </p:nvSpPr>
          <p:spPr>
            <a:xfrm>
              <a:off x="431800" y="1156748"/>
              <a:ext cx="558800" cy="455092"/>
            </a:xfrm>
            <a:custGeom>
              <a:avLst/>
              <a:gdLst/>
              <a:ahLst/>
              <a:cxnLst/>
              <a:rect l="0" t="0" r="0" b="0"/>
              <a:pathLst>
                <a:path w="558800" h="455092">
                  <a:moveTo>
                    <a:pt x="38100" y="4229"/>
                  </a:moveTo>
                  <a:cubicBezTo>
                    <a:pt x="38100" y="4229"/>
                    <a:pt x="25400" y="0"/>
                    <a:pt x="12700" y="21171"/>
                  </a:cubicBezTo>
                  <a:cubicBezTo>
                    <a:pt x="0" y="42329"/>
                    <a:pt x="12700" y="65621"/>
                    <a:pt x="12700" y="82550"/>
                  </a:cubicBezTo>
                  <a:cubicBezTo>
                    <a:pt x="12700" y="99479"/>
                    <a:pt x="23279" y="167221"/>
                    <a:pt x="23279" y="173571"/>
                  </a:cubicBezTo>
                  <a:cubicBezTo>
                    <a:pt x="23279" y="179921"/>
                    <a:pt x="12700" y="194729"/>
                    <a:pt x="12700" y="220142"/>
                  </a:cubicBezTo>
                  <a:cubicBezTo>
                    <a:pt x="12700" y="245542"/>
                    <a:pt x="8471" y="315392"/>
                    <a:pt x="8471" y="334442"/>
                  </a:cubicBezTo>
                  <a:cubicBezTo>
                    <a:pt x="8471" y="353492"/>
                    <a:pt x="14821" y="423329"/>
                    <a:pt x="14821" y="431800"/>
                  </a:cubicBezTo>
                  <a:cubicBezTo>
                    <a:pt x="14821" y="440271"/>
                    <a:pt x="19050" y="444500"/>
                    <a:pt x="38100" y="444500"/>
                  </a:cubicBezTo>
                  <a:lnTo>
                    <a:pt x="165100" y="444500"/>
                  </a:lnTo>
                  <a:cubicBezTo>
                    <a:pt x="192621" y="444500"/>
                    <a:pt x="251892" y="448729"/>
                    <a:pt x="262471" y="448729"/>
                  </a:cubicBezTo>
                  <a:lnTo>
                    <a:pt x="389471" y="448729"/>
                  </a:lnTo>
                  <a:cubicBezTo>
                    <a:pt x="421221" y="448729"/>
                    <a:pt x="524942" y="455092"/>
                    <a:pt x="541871" y="448729"/>
                  </a:cubicBezTo>
                  <a:cubicBezTo>
                    <a:pt x="558800" y="442379"/>
                    <a:pt x="546100" y="389471"/>
                    <a:pt x="546100" y="372542"/>
                  </a:cubicBezTo>
                  <a:cubicBezTo>
                    <a:pt x="546100" y="355600"/>
                    <a:pt x="543992" y="345021"/>
                    <a:pt x="548221" y="309029"/>
                  </a:cubicBezTo>
                  <a:cubicBezTo>
                    <a:pt x="552450" y="273050"/>
                    <a:pt x="535521" y="222250"/>
                    <a:pt x="533400" y="209550"/>
                  </a:cubicBezTo>
                  <a:cubicBezTo>
                    <a:pt x="531279" y="196850"/>
                    <a:pt x="527050" y="190500"/>
                    <a:pt x="531279" y="158750"/>
                  </a:cubicBezTo>
                  <a:cubicBezTo>
                    <a:pt x="535521" y="127000"/>
                    <a:pt x="531279" y="105842"/>
                    <a:pt x="531279" y="86792"/>
                  </a:cubicBezTo>
                  <a:cubicBezTo>
                    <a:pt x="531279" y="67742"/>
                    <a:pt x="516471" y="8471"/>
                    <a:pt x="516471" y="8471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6" name="Shape 2584"/>
            <p:cNvSpPr/>
            <p:nvPr/>
          </p:nvSpPr>
          <p:spPr>
            <a:xfrm>
              <a:off x="977900" y="1165218"/>
              <a:ext cx="1123950" cy="444500"/>
            </a:xfrm>
            <a:custGeom>
              <a:avLst/>
              <a:gdLst/>
              <a:ahLst/>
              <a:cxnLst/>
              <a:rect l="0" t="0" r="0" b="0"/>
              <a:pathLst>
                <a:path w="1123950" h="444500">
                  <a:moveTo>
                    <a:pt x="16942" y="0"/>
                  </a:moveTo>
                  <a:cubicBezTo>
                    <a:pt x="16942" y="0"/>
                    <a:pt x="4242" y="14808"/>
                    <a:pt x="2121" y="29629"/>
                  </a:cubicBezTo>
                  <a:cubicBezTo>
                    <a:pt x="0" y="44450"/>
                    <a:pt x="0" y="107950"/>
                    <a:pt x="0" y="114300"/>
                  </a:cubicBezTo>
                  <a:cubicBezTo>
                    <a:pt x="0" y="120650"/>
                    <a:pt x="6350" y="198971"/>
                    <a:pt x="6350" y="198971"/>
                  </a:cubicBezTo>
                  <a:cubicBezTo>
                    <a:pt x="6350" y="198971"/>
                    <a:pt x="10579" y="254000"/>
                    <a:pt x="12700" y="264579"/>
                  </a:cubicBezTo>
                  <a:cubicBezTo>
                    <a:pt x="14821" y="275171"/>
                    <a:pt x="16942" y="309029"/>
                    <a:pt x="16942" y="323850"/>
                  </a:cubicBezTo>
                  <a:cubicBezTo>
                    <a:pt x="16942" y="338658"/>
                    <a:pt x="21171" y="395808"/>
                    <a:pt x="21171" y="395808"/>
                  </a:cubicBezTo>
                  <a:cubicBezTo>
                    <a:pt x="21171" y="395808"/>
                    <a:pt x="19063" y="444500"/>
                    <a:pt x="27521" y="442379"/>
                  </a:cubicBezTo>
                  <a:cubicBezTo>
                    <a:pt x="35992" y="440258"/>
                    <a:pt x="160871" y="436029"/>
                    <a:pt x="201079" y="436029"/>
                  </a:cubicBezTo>
                  <a:cubicBezTo>
                    <a:pt x="241300" y="436029"/>
                    <a:pt x="321742" y="433908"/>
                    <a:pt x="366192" y="433908"/>
                  </a:cubicBezTo>
                  <a:cubicBezTo>
                    <a:pt x="410642" y="433908"/>
                    <a:pt x="510121" y="440258"/>
                    <a:pt x="516471" y="440258"/>
                  </a:cubicBezTo>
                  <a:cubicBezTo>
                    <a:pt x="522821" y="440258"/>
                    <a:pt x="556692" y="433908"/>
                    <a:pt x="613842" y="431800"/>
                  </a:cubicBezTo>
                  <a:cubicBezTo>
                    <a:pt x="670992" y="429679"/>
                    <a:pt x="717563" y="423342"/>
                    <a:pt x="764121" y="427571"/>
                  </a:cubicBezTo>
                  <a:cubicBezTo>
                    <a:pt x="810692" y="431800"/>
                    <a:pt x="912292" y="429679"/>
                    <a:pt x="941921" y="431800"/>
                  </a:cubicBezTo>
                  <a:cubicBezTo>
                    <a:pt x="971550" y="433908"/>
                    <a:pt x="1020229" y="436029"/>
                    <a:pt x="1054100" y="438150"/>
                  </a:cubicBezTo>
                  <a:cubicBezTo>
                    <a:pt x="1087971" y="440258"/>
                    <a:pt x="1123950" y="444500"/>
                    <a:pt x="1123950" y="44450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7" name="Shape 2585"/>
            <p:cNvSpPr/>
            <p:nvPr/>
          </p:nvSpPr>
          <p:spPr>
            <a:xfrm>
              <a:off x="2152650" y="1658398"/>
              <a:ext cx="135471" cy="1212850"/>
            </a:xfrm>
            <a:custGeom>
              <a:avLst/>
              <a:gdLst/>
              <a:ahLst/>
              <a:cxnLst/>
              <a:rect l="0" t="0" r="0" b="0"/>
              <a:pathLst>
                <a:path w="135471" h="1212850">
                  <a:moveTo>
                    <a:pt x="0" y="0"/>
                  </a:moveTo>
                  <a:cubicBezTo>
                    <a:pt x="0" y="0"/>
                    <a:pt x="16942" y="48692"/>
                    <a:pt x="16942" y="93129"/>
                  </a:cubicBezTo>
                  <a:cubicBezTo>
                    <a:pt x="16942" y="137579"/>
                    <a:pt x="10592" y="215900"/>
                    <a:pt x="12700" y="237071"/>
                  </a:cubicBezTo>
                  <a:cubicBezTo>
                    <a:pt x="14821" y="258242"/>
                    <a:pt x="19050" y="311150"/>
                    <a:pt x="19050" y="311150"/>
                  </a:cubicBezTo>
                  <a:cubicBezTo>
                    <a:pt x="19050" y="311150"/>
                    <a:pt x="76213" y="321729"/>
                    <a:pt x="86792" y="321729"/>
                  </a:cubicBezTo>
                  <a:lnTo>
                    <a:pt x="135471" y="321729"/>
                  </a:lnTo>
                  <a:lnTo>
                    <a:pt x="86792" y="340779"/>
                  </a:lnTo>
                  <a:cubicBezTo>
                    <a:pt x="86792" y="340779"/>
                    <a:pt x="57150" y="338671"/>
                    <a:pt x="50800" y="345021"/>
                  </a:cubicBezTo>
                  <a:cubicBezTo>
                    <a:pt x="44450" y="351371"/>
                    <a:pt x="23279" y="368300"/>
                    <a:pt x="21171" y="374650"/>
                  </a:cubicBezTo>
                  <a:cubicBezTo>
                    <a:pt x="19050" y="381000"/>
                    <a:pt x="23292" y="423329"/>
                    <a:pt x="23292" y="431800"/>
                  </a:cubicBezTo>
                  <a:cubicBezTo>
                    <a:pt x="23292" y="440271"/>
                    <a:pt x="29642" y="486842"/>
                    <a:pt x="31750" y="495300"/>
                  </a:cubicBezTo>
                  <a:cubicBezTo>
                    <a:pt x="33871" y="503771"/>
                    <a:pt x="12700" y="747179"/>
                    <a:pt x="12700" y="747179"/>
                  </a:cubicBezTo>
                  <a:cubicBezTo>
                    <a:pt x="12700" y="747179"/>
                    <a:pt x="33871" y="772579"/>
                    <a:pt x="42342" y="772579"/>
                  </a:cubicBezTo>
                  <a:cubicBezTo>
                    <a:pt x="50800" y="772579"/>
                    <a:pt x="105842" y="778929"/>
                    <a:pt x="105842" y="778929"/>
                  </a:cubicBezTo>
                  <a:cubicBezTo>
                    <a:pt x="105842" y="778929"/>
                    <a:pt x="95263" y="776821"/>
                    <a:pt x="78321" y="783171"/>
                  </a:cubicBezTo>
                  <a:cubicBezTo>
                    <a:pt x="61392" y="789521"/>
                    <a:pt x="33871" y="791629"/>
                    <a:pt x="29642" y="785279"/>
                  </a:cubicBezTo>
                  <a:cubicBezTo>
                    <a:pt x="25400" y="778929"/>
                    <a:pt x="14821" y="800100"/>
                    <a:pt x="14821" y="800100"/>
                  </a:cubicBezTo>
                  <a:cubicBezTo>
                    <a:pt x="14821" y="800100"/>
                    <a:pt x="16942" y="948258"/>
                    <a:pt x="16942" y="956729"/>
                  </a:cubicBezTo>
                  <a:cubicBezTo>
                    <a:pt x="16942" y="956729"/>
                    <a:pt x="23292" y="1016000"/>
                    <a:pt x="23292" y="1022350"/>
                  </a:cubicBezTo>
                  <a:lnTo>
                    <a:pt x="23292" y="1157821"/>
                  </a:lnTo>
                  <a:lnTo>
                    <a:pt x="23292" y="1212850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8" name="Shape 2586"/>
            <p:cNvSpPr/>
            <p:nvPr/>
          </p:nvSpPr>
          <p:spPr>
            <a:xfrm>
              <a:off x="2679700" y="1622418"/>
              <a:ext cx="129121" cy="1250950"/>
            </a:xfrm>
            <a:custGeom>
              <a:avLst/>
              <a:gdLst/>
              <a:ahLst/>
              <a:cxnLst/>
              <a:rect l="0" t="0" r="0" b="0"/>
              <a:pathLst>
                <a:path w="129121" h="1250950">
                  <a:moveTo>
                    <a:pt x="0" y="0"/>
                  </a:moveTo>
                  <a:cubicBezTo>
                    <a:pt x="0" y="0"/>
                    <a:pt x="10592" y="86779"/>
                    <a:pt x="10592" y="131229"/>
                  </a:cubicBezTo>
                  <a:cubicBezTo>
                    <a:pt x="10592" y="175679"/>
                    <a:pt x="4242" y="253974"/>
                    <a:pt x="6350" y="275158"/>
                  </a:cubicBezTo>
                  <a:cubicBezTo>
                    <a:pt x="8471" y="296329"/>
                    <a:pt x="12700" y="349250"/>
                    <a:pt x="12700" y="349250"/>
                  </a:cubicBezTo>
                  <a:cubicBezTo>
                    <a:pt x="12700" y="349250"/>
                    <a:pt x="69863" y="359829"/>
                    <a:pt x="80442" y="359829"/>
                  </a:cubicBezTo>
                  <a:lnTo>
                    <a:pt x="129121" y="359829"/>
                  </a:lnTo>
                  <a:lnTo>
                    <a:pt x="80442" y="378879"/>
                  </a:lnTo>
                  <a:cubicBezTo>
                    <a:pt x="80442" y="378879"/>
                    <a:pt x="50800" y="376758"/>
                    <a:pt x="44450" y="383108"/>
                  </a:cubicBezTo>
                  <a:cubicBezTo>
                    <a:pt x="38100" y="389458"/>
                    <a:pt x="16929" y="406400"/>
                    <a:pt x="14821" y="412750"/>
                  </a:cubicBezTo>
                  <a:cubicBezTo>
                    <a:pt x="12700" y="419100"/>
                    <a:pt x="16942" y="461429"/>
                    <a:pt x="16942" y="469900"/>
                  </a:cubicBezTo>
                  <a:cubicBezTo>
                    <a:pt x="16942" y="478358"/>
                    <a:pt x="23292" y="524929"/>
                    <a:pt x="25400" y="533400"/>
                  </a:cubicBezTo>
                  <a:cubicBezTo>
                    <a:pt x="27521" y="541858"/>
                    <a:pt x="6350" y="785279"/>
                    <a:pt x="6350" y="785279"/>
                  </a:cubicBezTo>
                  <a:cubicBezTo>
                    <a:pt x="6350" y="785279"/>
                    <a:pt x="27521" y="810679"/>
                    <a:pt x="35992" y="810679"/>
                  </a:cubicBezTo>
                  <a:cubicBezTo>
                    <a:pt x="44450" y="810679"/>
                    <a:pt x="99492" y="817029"/>
                    <a:pt x="99492" y="817029"/>
                  </a:cubicBezTo>
                  <a:cubicBezTo>
                    <a:pt x="99492" y="817029"/>
                    <a:pt x="88913" y="814908"/>
                    <a:pt x="71971" y="821258"/>
                  </a:cubicBezTo>
                  <a:cubicBezTo>
                    <a:pt x="55042" y="827608"/>
                    <a:pt x="27521" y="829729"/>
                    <a:pt x="23292" y="823379"/>
                  </a:cubicBezTo>
                  <a:cubicBezTo>
                    <a:pt x="19050" y="817029"/>
                    <a:pt x="8471" y="838200"/>
                    <a:pt x="8471" y="838200"/>
                  </a:cubicBezTo>
                  <a:cubicBezTo>
                    <a:pt x="8471" y="838200"/>
                    <a:pt x="10592" y="986358"/>
                    <a:pt x="10592" y="994829"/>
                  </a:cubicBezTo>
                  <a:cubicBezTo>
                    <a:pt x="10592" y="994829"/>
                    <a:pt x="16942" y="1054100"/>
                    <a:pt x="16942" y="1060450"/>
                  </a:cubicBezTo>
                  <a:lnTo>
                    <a:pt x="16942" y="1195908"/>
                  </a:lnTo>
                  <a:lnTo>
                    <a:pt x="16942" y="1250950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9" name="Shape 2587"/>
            <p:cNvSpPr/>
            <p:nvPr/>
          </p:nvSpPr>
          <p:spPr>
            <a:xfrm>
              <a:off x="1104888" y="1980127"/>
              <a:ext cx="1032955" cy="450862"/>
            </a:xfrm>
            <a:custGeom>
              <a:avLst/>
              <a:gdLst/>
              <a:ahLst/>
              <a:cxnLst/>
              <a:rect l="0" t="0" r="0" b="0"/>
              <a:pathLst>
                <a:path w="1032955" h="450862">
                  <a:moveTo>
                    <a:pt x="948284" y="16942"/>
                  </a:moveTo>
                  <a:cubicBezTo>
                    <a:pt x="948284" y="16942"/>
                    <a:pt x="988492" y="21171"/>
                    <a:pt x="999084" y="29642"/>
                  </a:cubicBezTo>
                  <a:cubicBezTo>
                    <a:pt x="1009663" y="38100"/>
                    <a:pt x="1024484" y="48692"/>
                    <a:pt x="1024484" y="48692"/>
                  </a:cubicBezTo>
                  <a:lnTo>
                    <a:pt x="1032955" y="69862"/>
                  </a:lnTo>
                  <a:cubicBezTo>
                    <a:pt x="1032955" y="69862"/>
                    <a:pt x="1032955" y="69850"/>
                    <a:pt x="1022363" y="93142"/>
                  </a:cubicBezTo>
                  <a:cubicBezTo>
                    <a:pt x="1011784" y="116421"/>
                    <a:pt x="1013905" y="137592"/>
                    <a:pt x="1013905" y="150292"/>
                  </a:cubicBezTo>
                  <a:cubicBezTo>
                    <a:pt x="1013905" y="162992"/>
                    <a:pt x="1026605" y="222262"/>
                    <a:pt x="1026605" y="222262"/>
                  </a:cubicBezTo>
                  <a:cubicBezTo>
                    <a:pt x="1026605" y="222262"/>
                    <a:pt x="1026605" y="226492"/>
                    <a:pt x="1020255" y="254000"/>
                  </a:cubicBezTo>
                  <a:cubicBezTo>
                    <a:pt x="1013905" y="281521"/>
                    <a:pt x="1009663" y="292100"/>
                    <a:pt x="1011784" y="304800"/>
                  </a:cubicBezTo>
                  <a:cubicBezTo>
                    <a:pt x="1013905" y="317512"/>
                    <a:pt x="1016013" y="325971"/>
                    <a:pt x="1018134" y="340792"/>
                  </a:cubicBezTo>
                  <a:cubicBezTo>
                    <a:pt x="1020255" y="355612"/>
                    <a:pt x="1030834" y="383121"/>
                    <a:pt x="1020255" y="400050"/>
                  </a:cubicBezTo>
                  <a:cubicBezTo>
                    <a:pt x="1009663" y="416992"/>
                    <a:pt x="994855" y="416992"/>
                    <a:pt x="982155" y="425450"/>
                  </a:cubicBezTo>
                  <a:cubicBezTo>
                    <a:pt x="969455" y="433921"/>
                    <a:pt x="944055" y="450862"/>
                    <a:pt x="944055" y="450862"/>
                  </a:cubicBezTo>
                  <a:cubicBezTo>
                    <a:pt x="944055" y="450862"/>
                    <a:pt x="914413" y="444500"/>
                    <a:pt x="884784" y="444500"/>
                  </a:cubicBezTo>
                  <a:cubicBezTo>
                    <a:pt x="855155" y="444500"/>
                    <a:pt x="821284" y="433933"/>
                    <a:pt x="781063" y="438150"/>
                  </a:cubicBezTo>
                  <a:cubicBezTo>
                    <a:pt x="740855" y="442392"/>
                    <a:pt x="647713" y="440271"/>
                    <a:pt x="618084" y="444500"/>
                  </a:cubicBezTo>
                  <a:cubicBezTo>
                    <a:pt x="588455" y="448742"/>
                    <a:pt x="491084" y="440271"/>
                    <a:pt x="491084" y="440271"/>
                  </a:cubicBezTo>
                  <a:cubicBezTo>
                    <a:pt x="491084" y="440271"/>
                    <a:pt x="368325" y="442392"/>
                    <a:pt x="309055" y="438150"/>
                  </a:cubicBezTo>
                  <a:cubicBezTo>
                    <a:pt x="249784" y="433921"/>
                    <a:pt x="95263" y="446621"/>
                    <a:pt x="67742" y="440271"/>
                  </a:cubicBezTo>
                  <a:cubicBezTo>
                    <a:pt x="40234" y="433921"/>
                    <a:pt x="0" y="429692"/>
                    <a:pt x="21184" y="391592"/>
                  </a:cubicBezTo>
                  <a:cubicBezTo>
                    <a:pt x="42354" y="353492"/>
                    <a:pt x="40234" y="309042"/>
                    <a:pt x="35992" y="262471"/>
                  </a:cubicBezTo>
                  <a:cubicBezTo>
                    <a:pt x="31763" y="215900"/>
                    <a:pt x="23304" y="158750"/>
                    <a:pt x="23304" y="135471"/>
                  </a:cubicBezTo>
                  <a:cubicBezTo>
                    <a:pt x="23304" y="112192"/>
                    <a:pt x="21184" y="33871"/>
                    <a:pt x="21184" y="23292"/>
                  </a:cubicBezTo>
                  <a:cubicBezTo>
                    <a:pt x="21184" y="12712"/>
                    <a:pt x="50813" y="0"/>
                    <a:pt x="74092" y="2121"/>
                  </a:cubicBezTo>
                  <a:cubicBezTo>
                    <a:pt x="97384" y="4242"/>
                    <a:pt x="184163" y="4242"/>
                    <a:pt x="211684" y="4242"/>
                  </a:cubicBezTo>
                  <a:lnTo>
                    <a:pt x="414884" y="4242"/>
                  </a:lnTo>
                  <a:cubicBezTo>
                    <a:pt x="452984" y="4242"/>
                    <a:pt x="565176" y="12712"/>
                    <a:pt x="607505" y="12712"/>
                  </a:cubicBezTo>
                  <a:lnTo>
                    <a:pt x="795884" y="12712"/>
                  </a:lnTo>
                  <a:cubicBezTo>
                    <a:pt x="848805" y="12712"/>
                    <a:pt x="948284" y="16942"/>
                    <a:pt x="948284" y="16942"/>
                  </a:cubicBezTo>
                  <a:close/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0" name="Shape 2588"/>
            <p:cNvSpPr/>
            <p:nvPr/>
          </p:nvSpPr>
          <p:spPr>
            <a:xfrm>
              <a:off x="12700" y="2422519"/>
              <a:ext cx="2144179" cy="431800"/>
            </a:xfrm>
            <a:custGeom>
              <a:avLst/>
              <a:gdLst/>
              <a:ahLst/>
              <a:cxnLst/>
              <a:rect l="0" t="0" r="0" b="0"/>
              <a:pathLst>
                <a:path w="2144179" h="431800">
                  <a:moveTo>
                    <a:pt x="2142071" y="431800"/>
                  </a:moveTo>
                  <a:cubicBezTo>
                    <a:pt x="2142071" y="431800"/>
                    <a:pt x="2144179" y="370421"/>
                    <a:pt x="2139950" y="340779"/>
                  </a:cubicBezTo>
                  <a:cubicBezTo>
                    <a:pt x="2135721" y="311150"/>
                    <a:pt x="2133600" y="258229"/>
                    <a:pt x="2133600" y="226479"/>
                  </a:cubicBezTo>
                  <a:cubicBezTo>
                    <a:pt x="2133600" y="194729"/>
                    <a:pt x="2131479" y="152400"/>
                    <a:pt x="2127250" y="139700"/>
                  </a:cubicBezTo>
                  <a:cubicBezTo>
                    <a:pt x="2123021" y="127000"/>
                    <a:pt x="2120900" y="63500"/>
                    <a:pt x="2120900" y="63500"/>
                  </a:cubicBezTo>
                  <a:cubicBezTo>
                    <a:pt x="2120900" y="63500"/>
                    <a:pt x="2116671" y="44438"/>
                    <a:pt x="2099742" y="40208"/>
                  </a:cubicBezTo>
                  <a:cubicBezTo>
                    <a:pt x="2082800" y="35979"/>
                    <a:pt x="2044700" y="19050"/>
                    <a:pt x="2044700" y="19050"/>
                  </a:cubicBezTo>
                  <a:cubicBezTo>
                    <a:pt x="2044700" y="19050"/>
                    <a:pt x="1974863" y="12688"/>
                    <a:pt x="1932521" y="8458"/>
                  </a:cubicBezTo>
                  <a:cubicBezTo>
                    <a:pt x="1890192" y="4229"/>
                    <a:pt x="1758950" y="14808"/>
                    <a:pt x="1737792" y="14808"/>
                  </a:cubicBezTo>
                  <a:cubicBezTo>
                    <a:pt x="1716621" y="14808"/>
                    <a:pt x="1644650" y="19050"/>
                    <a:pt x="1625600" y="16929"/>
                  </a:cubicBezTo>
                  <a:cubicBezTo>
                    <a:pt x="1606550" y="14808"/>
                    <a:pt x="1617129" y="25400"/>
                    <a:pt x="1612900" y="57150"/>
                  </a:cubicBezTo>
                  <a:cubicBezTo>
                    <a:pt x="1608671" y="88900"/>
                    <a:pt x="1615021" y="139700"/>
                    <a:pt x="1615021" y="158750"/>
                  </a:cubicBezTo>
                  <a:cubicBezTo>
                    <a:pt x="1615021" y="177800"/>
                    <a:pt x="1608671" y="224358"/>
                    <a:pt x="1608671" y="260350"/>
                  </a:cubicBezTo>
                  <a:cubicBezTo>
                    <a:pt x="1608671" y="296329"/>
                    <a:pt x="1598092" y="306908"/>
                    <a:pt x="1598092" y="268808"/>
                  </a:cubicBezTo>
                  <a:cubicBezTo>
                    <a:pt x="1598092" y="230708"/>
                    <a:pt x="1598079" y="177788"/>
                    <a:pt x="1600200" y="148158"/>
                  </a:cubicBezTo>
                  <a:cubicBezTo>
                    <a:pt x="1602321" y="118529"/>
                    <a:pt x="1595971" y="84671"/>
                    <a:pt x="1595971" y="61379"/>
                  </a:cubicBezTo>
                  <a:cubicBezTo>
                    <a:pt x="1595971" y="38100"/>
                    <a:pt x="1602321" y="12700"/>
                    <a:pt x="1583271" y="12700"/>
                  </a:cubicBezTo>
                  <a:cubicBezTo>
                    <a:pt x="1564221" y="12700"/>
                    <a:pt x="1475321" y="10579"/>
                    <a:pt x="1432992" y="10579"/>
                  </a:cubicBezTo>
                  <a:cubicBezTo>
                    <a:pt x="1390650" y="10579"/>
                    <a:pt x="1280579" y="0"/>
                    <a:pt x="1263650" y="4229"/>
                  </a:cubicBezTo>
                  <a:cubicBezTo>
                    <a:pt x="1246721" y="8458"/>
                    <a:pt x="1130300" y="10579"/>
                    <a:pt x="1130300" y="10579"/>
                  </a:cubicBezTo>
                  <a:cubicBezTo>
                    <a:pt x="1130300" y="10579"/>
                    <a:pt x="753542" y="23279"/>
                    <a:pt x="721792" y="21158"/>
                  </a:cubicBezTo>
                  <a:cubicBezTo>
                    <a:pt x="690029" y="19050"/>
                    <a:pt x="579971" y="12700"/>
                    <a:pt x="527050" y="12700"/>
                  </a:cubicBezTo>
                  <a:cubicBezTo>
                    <a:pt x="474142" y="12700"/>
                    <a:pt x="374650" y="16929"/>
                    <a:pt x="328079" y="19050"/>
                  </a:cubicBezTo>
                  <a:cubicBezTo>
                    <a:pt x="281521" y="21158"/>
                    <a:pt x="196850" y="16929"/>
                    <a:pt x="150292" y="16929"/>
                  </a:cubicBezTo>
                  <a:cubicBezTo>
                    <a:pt x="103721" y="16929"/>
                    <a:pt x="0" y="21158"/>
                    <a:pt x="0" y="21158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1" name="Shape 2589"/>
            <p:cNvSpPr/>
            <p:nvPr/>
          </p:nvSpPr>
          <p:spPr>
            <a:xfrm>
              <a:off x="6350" y="1980127"/>
              <a:ext cx="1119721" cy="446621"/>
            </a:xfrm>
            <a:custGeom>
              <a:avLst/>
              <a:gdLst/>
              <a:ahLst/>
              <a:cxnLst/>
              <a:rect l="0" t="0" r="0" b="0"/>
              <a:pathLst>
                <a:path w="1119721" h="446621">
                  <a:moveTo>
                    <a:pt x="42342" y="6350"/>
                  </a:moveTo>
                  <a:lnTo>
                    <a:pt x="192621" y="6350"/>
                  </a:lnTo>
                  <a:lnTo>
                    <a:pt x="376771" y="6350"/>
                  </a:lnTo>
                  <a:cubicBezTo>
                    <a:pt x="408521" y="6350"/>
                    <a:pt x="442392" y="4216"/>
                    <a:pt x="491071" y="6350"/>
                  </a:cubicBezTo>
                  <a:cubicBezTo>
                    <a:pt x="539750" y="8471"/>
                    <a:pt x="594792" y="8471"/>
                    <a:pt x="632892" y="8471"/>
                  </a:cubicBezTo>
                  <a:cubicBezTo>
                    <a:pt x="670992" y="8471"/>
                    <a:pt x="764108" y="12700"/>
                    <a:pt x="806450" y="6350"/>
                  </a:cubicBezTo>
                  <a:cubicBezTo>
                    <a:pt x="848779" y="0"/>
                    <a:pt x="935558" y="0"/>
                    <a:pt x="990600" y="0"/>
                  </a:cubicBezTo>
                  <a:cubicBezTo>
                    <a:pt x="1045642" y="0"/>
                    <a:pt x="1098550" y="2121"/>
                    <a:pt x="1098550" y="2121"/>
                  </a:cubicBezTo>
                  <a:cubicBezTo>
                    <a:pt x="1098550" y="2121"/>
                    <a:pt x="1119721" y="52921"/>
                    <a:pt x="1111250" y="78321"/>
                  </a:cubicBezTo>
                  <a:cubicBezTo>
                    <a:pt x="1102792" y="103721"/>
                    <a:pt x="1102779" y="139700"/>
                    <a:pt x="1104900" y="154521"/>
                  </a:cubicBezTo>
                  <a:cubicBezTo>
                    <a:pt x="1107021" y="169342"/>
                    <a:pt x="1113371" y="177800"/>
                    <a:pt x="1113371" y="213792"/>
                  </a:cubicBezTo>
                  <a:cubicBezTo>
                    <a:pt x="1113371" y="249771"/>
                    <a:pt x="1119721" y="294221"/>
                    <a:pt x="1115479" y="328092"/>
                  </a:cubicBezTo>
                  <a:cubicBezTo>
                    <a:pt x="1111250" y="361950"/>
                    <a:pt x="1104913" y="400050"/>
                    <a:pt x="1100671" y="414871"/>
                  </a:cubicBezTo>
                  <a:cubicBezTo>
                    <a:pt x="1096429" y="429692"/>
                    <a:pt x="1051979" y="440271"/>
                    <a:pt x="994829" y="442392"/>
                  </a:cubicBezTo>
                  <a:cubicBezTo>
                    <a:pt x="937679" y="444500"/>
                    <a:pt x="802221" y="440271"/>
                    <a:pt x="747192" y="442392"/>
                  </a:cubicBezTo>
                  <a:cubicBezTo>
                    <a:pt x="692150" y="444500"/>
                    <a:pt x="590550" y="444500"/>
                    <a:pt x="535521" y="442392"/>
                  </a:cubicBezTo>
                  <a:cubicBezTo>
                    <a:pt x="480492" y="440271"/>
                    <a:pt x="389471" y="442392"/>
                    <a:pt x="330200" y="442392"/>
                  </a:cubicBezTo>
                  <a:cubicBezTo>
                    <a:pt x="270942" y="442392"/>
                    <a:pt x="215900" y="440271"/>
                    <a:pt x="156642" y="442392"/>
                  </a:cubicBezTo>
                  <a:cubicBezTo>
                    <a:pt x="97371" y="444500"/>
                    <a:pt x="0" y="446621"/>
                    <a:pt x="0" y="446621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2" name="Shape 2590"/>
            <p:cNvSpPr/>
            <p:nvPr/>
          </p:nvSpPr>
          <p:spPr>
            <a:xfrm>
              <a:off x="332321" y="2441569"/>
              <a:ext cx="12700" cy="243408"/>
            </a:xfrm>
            <a:custGeom>
              <a:avLst/>
              <a:gdLst/>
              <a:ahLst/>
              <a:cxnLst/>
              <a:rect l="0" t="0" r="0" b="0"/>
              <a:pathLst>
                <a:path w="12700" h="243408">
                  <a:moveTo>
                    <a:pt x="8458" y="0"/>
                  </a:moveTo>
                  <a:cubicBezTo>
                    <a:pt x="8458" y="0"/>
                    <a:pt x="0" y="16929"/>
                    <a:pt x="2121" y="65621"/>
                  </a:cubicBezTo>
                  <a:cubicBezTo>
                    <a:pt x="4229" y="114300"/>
                    <a:pt x="4229" y="158750"/>
                    <a:pt x="6350" y="171450"/>
                  </a:cubicBezTo>
                  <a:cubicBezTo>
                    <a:pt x="8458" y="184150"/>
                    <a:pt x="12700" y="220142"/>
                    <a:pt x="8458" y="243408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3" name="Shape 2591"/>
            <p:cNvSpPr/>
            <p:nvPr/>
          </p:nvSpPr>
          <p:spPr>
            <a:xfrm>
              <a:off x="2540000" y="1649927"/>
              <a:ext cx="127000" cy="1219200"/>
            </a:xfrm>
            <a:custGeom>
              <a:avLst/>
              <a:gdLst/>
              <a:ahLst/>
              <a:cxnLst/>
              <a:rect l="0" t="0" r="0" b="0"/>
              <a:pathLst>
                <a:path w="127000" h="1219200">
                  <a:moveTo>
                    <a:pt x="122771" y="0"/>
                  </a:moveTo>
                  <a:cubicBezTo>
                    <a:pt x="122771" y="0"/>
                    <a:pt x="120650" y="25400"/>
                    <a:pt x="120650" y="55042"/>
                  </a:cubicBezTo>
                  <a:cubicBezTo>
                    <a:pt x="120650" y="84671"/>
                    <a:pt x="116421" y="133350"/>
                    <a:pt x="116421" y="165100"/>
                  </a:cubicBezTo>
                  <a:cubicBezTo>
                    <a:pt x="116421" y="196850"/>
                    <a:pt x="116421" y="300571"/>
                    <a:pt x="114300" y="306921"/>
                  </a:cubicBezTo>
                  <a:cubicBezTo>
                    <a:pt x="112192" y="313271"/>
                    <a:pt x="93142" y="309042"/>
                    <a:pt x="74092" y="313271"/>
                  </a:cubicBezTo>
                  <a:cubicBezTo>
                    <a:pt x="55042" y="317500"/>
                    <a:pt x="27521" y="328092"/>
                    <a:pt x="27521" y="328092"/>
                  </a:cubicBezTo>
                  <a:cubicBezTo>
                    <a:pt x="27521" y="328092"/>
                    <a:pt x="71971" y="338671"/>
                    <a:pt x="84671" y="342900"/>
                  </a:cubicBezTo>
                  <a:cubicBezTo>
                    <a:pt x="97371" y="347142"/>
                    <a:pt x="118529" y="366192"/>
                    <a:pt x="120650" y="378892"/>
                  </a:cubicBezTo>
                  <a:cubicBezTo>
                    <a:pt x="122771" y="391592"/>
                    <a:pt x="124892" y="442392"/>
                    <a:pt x="124892" y="442392"/>
                  </a:cubicBezTo>
                  <a:cubicBezTo>
                    <a:pt x="124892" y="442392"/>
                    <a:pt x="105842" y="448742"/>
                    <a:pt x="99492" y="459321"/>
                  </a:cubicBezTo>
                  <a:cubicBezTo>
                    <a:pt x="93142" y="469900"/>
                    <a:pt x="78321" y="484721"/>
                    <a:pt x="82550" y="503771"/>
                  </a:cubicBezTo>
                  <a:cubicBezTo>
                    <a:pt x="86792" y="522821"/>
                    <a:pt x="105829" y="522821"/>
                    <a:pt x="107950" y="546100"/>
                  </a:cubicBezTo>
                  <a:cubicBezTo>
                    <a:pt x="110071" y="569392"/>
                    <a:pt x="114313" y="571500"/>
                    <a:pt x="110071" y="594792"/>
                  </a:cubicBezTo>
                  <a:cubicBezTo>
                    <a:pt x="105842" y="618071"/>
                    <a:pt x="107963" y="637121"/>
                    <a:pt x="103721" y="645592"/>
                  </a:cubicBezTo>
                  <a:cubicBezTo>
                    <a:pt x="99492" y="654050"/>
                    <a:pt x="99492" y="664642"/>
                    <a:pt x="99492" y="683692"/>
                  </a:cubicBezTo>
                  <a:cubicBezTo>
                    <a:pt x="99492" y="702742"/>
                    <a:pt x="110071" y="717550"/>
                    <a:pt x="110071" y="726021"/>
                  </a:cubicBezTo>
                  <a:cubicBezTo>
                    <a:pt x="110071" y="734492"/>
                    <a:pt x="112192" y="751421"/>
                    <a:pt x="103721" y="753542"/>
                  </a:cubicBezTo>
                  <a:cubicBezTo>
                    <a:pt x="95250" y="755650"/>
                    <a:pt x="74092" y="762000"/>
                    <a:pt x="55042" y="766242"/>
                  </a:cubicBezTo>
                  <a:cubicBezTo>
                    <a:pt x="35992" y="770471"/>
                    <a:pt x="0" y="781050"/>
                    <a:pt x="0" y="781050"/>
                  </a:cubicBezTo>
                  <a:cubicBezTo>
                    <a:pt x="0" y="781050"/>
                    <a:pt x="8471" y="787400"/>
                    <a:pt x="29642" y="787400"/>
                  </a:cubicBezTo>
                  <a:cubicBezTo>
                    <a:pt x="50800" y="787400"/>
                    <a:pt x="80442" y="787400"/>
                    <a:pt x="84671" y="797992"/>
                  </a:cubicBezTo>
                  <a:cubicBezTo>
                    <a:pt x="88900" y="808571"/>
                    <a:pt x="101613" y="833971"/>
                    <a:pt x="103721" y="848792"/>
                  </a:cubicBezTo>
                  <a:cubicBezTo>
                    <a:pt x="105842" y="863600"/>
                    <a:pt x="116421" y="910171"/>
                    <a:pt x="116421" y="931342"/>
                  </a:cubicBezTo>
                  <a:cubicBezTo>
                    <a:pt x="116421" y="952500"/>
                    <a:pt x="124892" y="1032942"/>
                    <a:pt x="124892" y="1051992"/>
                  </a:cubicBezTo>
                  <a:cubicBezTo>
                    <a:pt x="124892" y="1071042"/>
                    <a:pt x="120650" y="1138771"/>
                    <a:pt x="120650" y="1157821"/>
                  </a:cubicBezTo>
                  <a:cubicBezTo>
                    <a:pt x="120650" y="1176871"/>
                    <a:pt x="127000" y="1219200"/>
                    <a:pt x="127000" y="121920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4" name="Shape 2592"/>
            <p:cNvSpPr/>
            <p:nvPr/>
          </p:nvSpPr>
          <p:spPr>
            <a:xfrm>
              <a:off x="2311400" y="1776927"/>
              <a:ext cx="120650" cy="1073162"/>
            </a:xfrm>
            <a:custGeom>
              <a:avLst/>
              <a:gdLst/>
              <a:ahLst/>
              <a:cxnLst/>
              <a:rect l="0" t="0" r="0" b="0"/>
              <a:pathLst>
                <a:path w="120650" h="1073162">
                  <a:moveTo>
                    <a:pt x="86792" y="0"/>
                  </a:moveTo>
                  <a:cubicBezTo>
                    <a:pt x="86792" y="0"/>
                    <a:pt x="80442" y="44462"/>
                    <a:pt x="80442" y="59271"/>
                  </a:cubicBezTo>
                  <a:cubicBezTo>
                    <a:pt x="80442" y="74092"/>
                    <a:pt x="82563" y="112192"/>
                    <a:pt x="84671" y="122771"/>
                  </a:cubicBezTo>
                  <a:cubicBezTo>
                    <a:pt x="86792" y="133350"/>
                    <a:pt x="82550" y="173571"/>
                    <a:pt x="82550" y="173571"/>
                  </a:cubicBezTo>
                  <a:lnTo>
                    <a:pt x="38100" y="190500"/>
                  </a:lnTo>
                  <a:lnTo>
                    <a:pt x="2121" y="203200"/>
                  </a:lnTo>
                  <a:cubicBezTo>
                    <a:pt x="2121" y="203200"/>
                    <a:pt x="29642" y="209550"/>
                    <a:pt x="42342" y="211671"/>
                  </a:cubicBezTo>
                  <a:cubicBezTo>
                    <a:pt x="55042" y="213792"/>
                    <a:pt x="71971" y="203200"/>
                    <a:pt x="76200" y="220142"/>
                  </a:cubicBezTo>
                  <a:cubicBezTo>
                    <a:pt x="80442" y="237071"/>
                    <a:pt x="78321" y="264592"/>
                    <a:pt x="78321" y="283642"/>
                  </a:cubicBezTo>
                  <a:cubicBezTo>
                    <a:pt x="78321" y="302692"/>
                    <a:pt x="74092" y="345021"/>
                    <a:pt x="74092" y="364071"/>
                  </a:cubicBezTo>
                  <a:cubicBezTo>
                    <a:pt x="74092" y="383121"/>
                    <a:pt x="55042" y="410642"/>
                    <a:pt x="52921" y="419100"/>
                  </a:cubicBezTo>
                  <a:cubicBezTo>
                    <a:pt x="50800" y="427571"/>
                    <a:pt x="52921" y="455092"/>
                    <a:pt x="65621" y="472021"/>
                  </a:cubicBezTo>
                  <a:cubicBezTo>
                    <a:pt x="78321" y="488950"/>
                    <a:pt x="97371" y="469900"/>
                    <a:pt x="95250" y="508000"/>
                  </a:cubicBezTo>
                  <a:cubicBezTo>
                    <a:pt x="93142" y="546100"/>
                    <a:pt x="88900" y="579971"/>
                    <a:pt x="88900" y="588442"/>
                  </a:cubicBezTo>
                  <a:cubicBezTo>
                    <a:pt x="88900" y="596912"/>
                    <a:pt x="91021" y="615950"/>
                    <a:pt x="91021" y="626542"/>
                  </a:cubicBezTo>
                  <a:cubicBezTo>
                    <a:pt x="91021" y="637121"/>
                    <a:pt x="78321" y="635012"/>
                    <a:pt x="67742" y="647700"/>
                  </a:cubicBezTo>
                  <a:cubicBezTo>
                    <a:pt x="57150" y="660400"/>
                    <a:pt x="0" y="660400"/>
                    <a:pt x="0" y="660400"/>
                  </a:cubicBezTo>
                  <a:cubicBezTo>
                    <a:pt x="0" y="660400"/>
                    <a:pt x="46571" y="668883"/>
                    <a:pt x="52921" y="673112"/>
                  </a:cubicBezTo>
                  <a:cubicBezTo>
                    <a:pt x="59271" y="677342"/>
                    <a:pt x="63500" y="692162"/>
                    <a:pt x="76200" y="694271"/>
                  </a:cubicBezTo>
                  <a:cubicBezTo>
                    <a:pt x="88900" y="696392"/>
                    <a:pt x="101600" y="700621"/>
                    <a:pt x="101600" y="721792"/>
                  </a:cubicBezTo>
                  <a:cubicBezTo>
                    <a:pt x="101600" y="742950"/>
                    <a:pt x="91021" y="781050"/>
                    <a:pt x="93142" y="810692"/>
                  </a:cubicBezTo>
                  <a:cubicBezTo>
                    <a:pt x="95250" y="840321"/>
                    <a:pt x="105842" y="857250"/>
                    <a:pt x="105842" y="897471"/>
                  </a:cubicBezTo>
                  <a:cubicBezTo>
                    <a:pt x="105842" y="937692"/>
                    <a:pt x="107963" y="982142"/>
                    <a:pt x="110071" y="996962"/>
                  </a:cubicBezTo>
                  <a:cubicBezTo>
                    <a:pt x="112192" y="1011771"/>
                    <a:pt x="120650" y="1073162"/>
                    <a:pt x="120650" y="1073162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5" name="Shape 2593"/>
            <p:cNvSpPr/>
            <p:nvPr/>
          </p:nvSpPr>
          <p:spPr>
            <a:xfrm>
              <a:off x="2429942" y="1762118"/>
              <a:ext cx="82550" cy="1073150"/>
            </a:xfrm>
            <a:custGeom>
              <a:avLst/>
              <a:gdLst/>
              <a:ahLst/>
              <a:cxnLst/>
              <a:rect l="0" t="0" r="0" b="0"/>
              <a:pathLst>
                <a:path w="82550" h="1073150">
                  <a:moveTo>
                    <a:pt x="19050" y="0"/>
                  </a:moveTo>
                  <a:cubicBezTo>
                    <a:pt x="19050" y="0"/>
                    <a:pt x="10579" y="40221"/>
                    <a:pt x="12700" y="61379"/>
                  </a:cubicBezTo>
                  <a:cubicBezTo>
                    <a:pt x="14808" y="82550"/>
                    <a:pt x="12700" y="116421"/>
                    <a:pt x="12700" y="122758"/>
                  </a:cubicBezTo>
                  <a:cubicBezTo>
                    <a:pt x="12700" y="129108"/>
                    <a:pt x="2108" y="192621"/>
                    <a:pt x="2108" y="192621"/>
                  </a:cubicBezTo>
                  <a:cubicBezTo>
                    <a:pt x="2108" y="192621"/>
                    <a:pt x="6350" y="211671"/>
                    <a:pt x="25400" y="211671"/>
                  </a:cubicBezTo>
                  <a:cubicBezTo>
                    <a:pt x="44450" y="211671"/>
                    <a:pt x="76200" y="215900"/>
                    <a:pt x="76200" y="215900"/>
                  </a:cubicBezTo>
                  <a:lnTo>
                    <a:pt x="82550" y="224358"/>
                  </a:lnTo>
                  <a:lnTo>
                    <a:pt x="16929" y="234950"/>
                  </a:lnTo>
                  <a:cubicBezTo>
                    <a:pt x="16929" y="234950"/>
                    <a:pt x="10579" y="241300"/>
                    <a:pt x="10579" y="266700"/>
                  </a:cubicBezTo>
                  <a:cubicBezTo>
                    <a:pt x="10579" y="292100"/>
                    <a:pt x="6337" y="330200"/>
                    <a:pt x="8458" y="345021"/>
                  </a:cubicBezTo>
                  <a:cubicBezTo>
                    <a:pt x="10579" y="359829"/>
                    <a:pt x="4229" y="368300"/>
                    <a:pt x="12700" y="393700"/>
                  </a:cubicBezTo>
                  <a:cubicBezTo>
                    <a:pt x="21158" y="419100"/>
                    <a:pt x="38100" y="433908"/>
                    <a:pt x="29629" y="472008"/>
                  </a:cubicBezTo>
                  <a:cubicBezTo>
                    <a:pt x="21158" y="510108"/>
                    <a:pt x="12700" y="533400"/>
                    <a:pt x="12700" y="548208"/>
                  </a:cubicBezTo>
                  <a:cubicBezTo>
                    <a:pt x="12700" y="563029"/>
                    <a:pt x="0" y="615950"/>
                    <a:pt x="0" y="615950"/>
                  </a:cubicBezTo>
                  <a:lnTo>
                    <a:pt x="0" y="654050"/>
                  </a:lnTo>
                  <a:lnTo>
                    <a:pt x="35979" y="668871"/>
                  </a:lnTo>
                  <a:lnTo>
                    <a:pt x="76200" y="677329"/>
                  </a:lnTo>
                  <a:cubicBezTo>
                    <a:pt x="76200" y="677329"/>
                    <a:pt x="44437" y="683692"/>
                    <a:pt x="33858" y="694258"/>
                  </a:cubicBezTo>
                  <a:cubicBezTo>
                    <a:pt x="23279" y="704850"/>
                    <a:pt x="14808" y="787400"/>
                    <a:pt x="14808" y="793750"/>
                  </a:cubicBezTo>
                  <a:cubicBezTo>
                    <a:pt x="14808" y="800100"/>
                    <a:pt x="16929" y="891108"/>
                    <a:pt x="21158" y="922858"/>
                  </a:cubicBezTo>
                  <a:cubicBezTo>
                    <a:pt x="25400" y="954621"/>
                    <a:pt x="29629" y="1049858"/>
                    <a:pt x="29629" y="107315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6" name="Shape 2594"/>
            <p:cNvSpPr/>
            <p:nvPr/>
          </p:nvSpPr>
          <p:spPr>
            <a:xfrm>
              <a:off x="4754030" y="777868"/>
              <a:ext cx="478371" cy="6350"/>
            </a:xfrm>
            <a:custGeom>
              <a:avLst/>
              <a:gdLst/>
              <a:ahLst/>
              <a:cxnLst/>
              <a:rect l="0" t="0" r="0" b="0"/>
              <a:pathLst>
                <a:path w="478371" h="6350">
                  <a:moveTo>
                    <a:pt x="0" y="1715"/>
                  </a:moveTo>
                  <a:cubicBezTo>
                    <a:pt x="49213" y="736"/>
                    <a:pt x="94373" y="0"/>
                    <a:pt x="129121" y="0"/>
                  </a:cubicBezTo>
                  <a:cubicBezTo>
                    <a:pt x="230721" y="0"/>
                    <a:pt x="478371" y="6350"/>
                    <a:pt x="478371" y="635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7" name="Shape 2595"/>
            <p:cNvSpPr/>
            <p:nvPr/>
          </p:nvSpPr>
          <p:spPr>
            <a:xfrm>
              <a:off x="3155950" y="746112"/>
              <a:ext cx="1635125" cy="44450"/>
            </a:xfrm>
            <a:custGeom>
              <a:avLst/>
              <a:gdLst/>
              <a:ahLst/>
              <a:cxnLst/>
              <a:rect l="0" t="0" r="0" b="0"/>
              <a:pathLst>
                <a:path w="1635125" h="44450">
                  <a:moveTo>
                    <a:pt x="0" y="38100"/>
                  </a:moveTo>
                  <a:cubicBezTo>
                    <a:pt x="0" y="38100"/>
                    <a:pt x="450850" y="44450"/>
                    <a:pt x="520700" y="31750"/>
                  </a:cubicBezTo>
                  <a:cubicBezTo>
                    <a:pt x="590550" y="19050"/>
                    <a:pt x="742950" y="0"/>
                    <a:pt x="844550" y="19050"/>
                  </a:cubicBezTo>
                  <a:cubicBezTo>
                    <a:pt x="946150" y="38100"/>
                    <a:pt x="1193800" y="38100"/>
                    <a:pt x="1314450" y="38100"/>
                  </a:cubicBezTo>
                  <a:cubicBezTo>
                    <a:pt x="1393825" y="38100"/>
                    <a:pt x="1540485" y="35357"/>
                    <a:pt x="1635125" y="33477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8" name="Shape 2596"/>
            <p:cNvSpPr/>
            <p:nvPr/>
          </p:nvSpPr>
          <p:spPr>
            <a:xfrm>
              <a:off x="3810000" y="441312"/>
              <a:ext cx="6350" cy="320675"/>
            </a:xfrm>
            <a:custGeom>
              <a:avLst/>
              <a:gdLst/>
              <a:ahLst/>
              <a:cxnLst/>
              <a:rect l="0" t="0" r="0" b="0"/>
              <a:pathLst>
                <a:path w="6350" h="320675">
                  <a:moveTo>
                    <a:pt x="6350" y="0"/>
                  </a:moveTo>
                  <a:cubicBezTo>
                    <a:pt x="6350" y="0"/>
                    <a:pt x="0" y="69850"/>
                    <a:pt x="0" y="107950"/>
                  </a:cubicBezTo>
                  <a:cubicBezTo>
                    <a:pt x="0" y="146050"/>
                    <a:pt x="6350" y="241300"/>
                    <a:pt x="6350" y="241300"/>
                  </a:cubicBezTo>
                  <a:lnTo>
                    <a:pt x="3175" y="320675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49" name="Shape 2597"/>
            <p:cNvSpPr/>
            <p:nvPr/>
          </p:nvSpPr>
          <p:spPr>
            <a:xfrm>
              <a:off x="4356100" y="422262"/>
              <a:ext cx="6350" cy="358775"/>
            </a:xfrm>
            <a:custGeom>
              <a:avLst/>
              <a:gdLst/>
              <a:ahLst/>
              <a:cxnLst/>
              <a:rect l="0" t="0" r="0" b="0"/>
              <a:pathLst>
                <a:path w="6350" h="358775">
                  <a:moveTo>
                    <a:pt x="6350" y="0"/>
                  </a:moveTo>
                  <a:cubicBezTo>
                    <a:pt x="6350" y="0"/>
                    <a:pt x="6350" y="63500"/>
                    <a:pt x="3175" y="88900"/>
                  </a:cubicBezTo>
                  <a:cubicBezTo>
                    <a:pt x="0" y="114300"/>
                    <a:pt x="0" y="177800"/>
                    <a:pt x="0" y="215900"/>
                  </a:cubicBezTo>
                  <a:lnTo>
                    <a:pt x="0" y="358775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0" name="Shape 2598"/>
            <p:cNvSpPr/>
            <p:nvPr/>
          </p:nvSpPr>
          <p:spPr>
            <a:xfrm>
              <a:off x="4906595" y="752549"/>
              <a:ext cx="1956" cy="28486"/>
            </a:xfrm>
            <a:custGeom>
              <a:avLst/>
              <a:gdLst/>
              <a:ahLst/>
              <a:cxnLst/>
              <a:rect l="0" t="0" r="0" b="0"/>
              <a:pathLst>
                <a:path w="1956" h="28486">
                  <a:moveTo>
                    <a:pt x="0" y="0"/>
                  </a:moveTo>
                  <a:cubicBezTo>
                    <a:pt x="1092" y="16739"/>
                    <a:pt x="1956" y="28486"/>
                    <a:pt x="1956" y="28486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1" name="Shape 2599"/>
            <p:cNvSpPr/>
            <p:nvPr/>
          </p:nvSpPr>
          <p:spPr>
            <a:xfrm>
              <a:off x="4902200" y="422262"/>
              <a:ext cx="12700" cy="330289"/>
            </a:xfrm>
            <a:custGeom>
              <a:avLst/>
              <a:gdLst/>
              <a:ahLst/>
              <a:cxnLst/>
              <a:rect l="0" t="0" r="0" b="0"/>
              <a:pathLst>
                <a:path w="12700" h="330289">
                  <a:moveTo>
                    <a:pt x="9525" y="0"/>
                  </a:moveTo>
                  <a:cubicBezTo>
                    <a:pt x="9525" y="0"/>
                    <a:pt x="12700" y="34925"/>
                    <a:pt x="6350" y="76200"/>
                  </a:cubicBezTo>
                  <a:cubicBezTo>
                    <a:pt x="0" y="117475"/>
                    <a:pt x="0" y="196850"/>
                    <a:pt x="0" y="234950"/>
                  </a:cubicBezTo>
                  <a:cubicBezTo>
                    <a:pt x="0" y="258940"/>
                    <a:pt x="2515" y="301828"/>
                    <a:pt x="4394" y="330289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2" name="Shape 2600"/>
            <p:cNvSpPr/>
            <p:nvPr/>
          </p:nvSpPr>
          <p:spPr>
            <a:xfrm>
              <a:off x="3803650" y="1042143"/>
              <a:ext cx="4725" cy="208788"/>
            </a:xfrm>
            <a:custGeom>
              <a:avLst/>
              <a:gdLst/>
              <a:ahLst/>
              <a:cxnLst/>
              <a:rect l="0" t="0" r="0" b="0"/>
              <a:pathLst>
                <a:path w="4725" h="208788">
                  <a:moveTo>
                    <a:pt x="4725" y="0"/>
                  </a:moveTo>
                  <a:cubicBezTo>
                    <a:pt x="3797" y="12167"/>
                    <a:pt x="3175" y="22161"/>
                    <a:pt x="3175" y="27813"/>
                  </a:cubicBezTo>
                  <a:cubicBezTo>
                    <a:pt x="3175" y="50038"/>
                    <a:pt x="0" y="208788"/>
                    <a:pt x="0" y="208788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3" name="Shape 2601"/>
            <p:cNvSpPr/>
            <p:nvPr/>
          </p:nvSpPr>
          <p:spPr>
            <a:xfrm>
              <a:off x="3808375" y="758812"/>
              <a:ext cx="49250" cy="283337"/>
            </a:xfrm>
            <a:custGeom>
              <a:avLst/>
              <a:gdLst/>
              <a:ahLst/>
              <a:cxnLst/>
              <a:rect l="0" t="0" r="0" b="0"/>
              <a:pathLst>
                <a:path w="49250" h="283337">
                  <a:moveTo>
                    <a:pt x="49250" y="0"/>
                  </a:moveTo>
                  <a:cubicBezTo>
                    <a:pt x="49250" y="0"/>
                    <a:pt x="7975" y="149225"/>
                    <a:pt x="7975" y="174625"/>
                  </a:cubicBezTo>
                  <a:cubicBezTo>
                    <a:pt x="7975" y="193548"/>
                    <a:pt x="2692" y="247739"/>
                    <a:pt x="0" y="283337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4" name="Shape 2602"/>
            <p:cNvSpPr/>
            <p:nvPr/>
          </p:nvSpPr>
          <p:spPr>
            <a:xfrm>
              <a:off x="3323170" y="1241408"/>
              <a:ext cx="1883829" cy="19050"/>
            </a:xfrm>
            <a:custGeom>
              <a:avLst/>
              <a:gdLst/>
              <a:ahLst/>
              <a:cxnLst/>
              <a:rect l="0" t="0" r="0" b="0"/>
              <a:pathLst>
                <a:path w="1883829" h="19050">
                  <a:moveTo>
                    <a:pt x="0" y="12332"/>
                  </a:moveTo>
                  <a:cubicBezTo>
                    <a:pt x="17755" y="12560"/>
                    <a:pt x="33350" y="12700"/>
                    <a:pt x="45504" y="12700"/>
                  </a:cubicBezTo>
                  <a:cubicBezTo>
                    <a:pt x="128054" y="12700"/>
                    <a:pt x="245529" y="6350"/>
                    <a:pt x="309029" y="6350"/>
                  </a:cubicBezTo>
                  <a:cubicBezTo>
                    <a:pt x="372529" y="6350"/>
                    <a:pt x="528104" y="3175"/>
                    <a:pt x="550329" y="6350"/>
                  </a:cubicBezTo>
                  <a:cubicBezTo>
                    <a:pt x="572554" y="9525"/>
                    <a:pt x="718604" y="0"/>
                    <a:pt x="788454" y="3175"/>
                  </a:cubicBezTo>
                  <a:cubicBezTo>
                    <a:pt x="858304" y="6350"/>
                    <a:pt x="1144054" y="19050"/>
                    <a:pt x="1191679" y="9525"/>
                  </a:cubicBezTo>
                  <a:cubicBezTo>
                    <a:pt x="1239304" y="0"/>
                    <a:pt x="1502829" y="0"/>
                    <a:pt x="1559979" y="3175"/>
                  </a:cubicBezTo>
                  <a:cubicBezTo>
                    <a:pt x="1617129" y="6350"/>
                    <a:pt x="1883829" y="9525"/>
                    <a:pt x="1883829" y="952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5" name="Shape 2603"/>
            <p:cNvSpPr/>
            <p:nvPr/>
          </p:nvSpPr>
          <p:spPr>
            <a:xfrm>
              <a:off x="3044825" y="1247762"/>
              <a:ext cx="278346" cy="5982"/>
            </a:xfrm>
            <a:custGeom>
              <a:avLst/>
              <a:gdLst/>
              <a:ahLst/>
              <a:cxnLst/>
              <a:rect l="0" t="0" r="0" b="0"/>
              <a:pathLst>
                <a:path w="278346" h="5982">
                  <a:moveTo>
                    <a:pt x="0" y="0"/>
                  </a:moveTo>
                  <a:cubicBezTo>
                    <a:pt x="0" y="0"/>
                    <a:pt x="175489" y="4610"/>
                    <a:pt x="278346" y="5982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6" name="Shape 2604"/>
            <p:cNvSpPr/>
            <p:nvPr/>
          </p:nvSpPr>
          <p:spPr>
            <a:xfrm>
              <a:off x="4695825" y="781037"/>
              <a:ext cx="66675" cy="463550"/>
            </a:xfrm>
            <a:custGeom>
              <a:avLst/>
              <a:gdLst/>
              <a:ahLst/>
              <a:cxnLst/>
              <a:rect l="0" t="0" r="0" b="0"/>
              <a:pathLst>
                <a:path w="66675" h="463550">
                  <a:moveTo>
                    <a:pt x="66675" y="0"/>
                  </a:moveTo>
                  <a:cubicBezTo>
                    <a:pt x="66675" y="0"/>
                    <a:pt x="60325" y="15875"/>
                    <a:pt x="50800" y="66675"/>
                  </a:cubicBezTo>
                  <a:cubicBezTo>
                    <a:pt x="41275" y="117475"/>
                    <a:pt x="41275" y="260350"/>
                    <a:pt x="31750" y="301625"/>
                  </a:cubicBezTo>
                  <a:cubicBezTo>
                    <a:pt x="22225" y="342900"/>
                    <a:pt x="0" y="463550"/>
                    <a:pt x="0" y="46355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7" name="Shape 2605"/>
            <p:cNvSpPr/>
            <p:nvPr/>
          </p:nvSpPr>
          <p:spPr>
            <a:xfrm>
              <a:off x="4235450" y="880491"/>
              <a:ext cx="24854" cy="367271"/>
            </a:xfrm>
            <a:custGeom>
              <a:avLst/>
              <a:gdLst/>
              <a:ahLst/>
              <a:cxnLst/>
              <a:rect l="0" t="0" r="0" b="0"/>
              <a:pathLst>
                <a:path w="24854" h="367271">
                  <a:moveTo>
                    <a:pt x="22454" y="0"/>
                  </a:moveTo>
                  <a:cubicBezTo>
                    <a:pt x="23127" y="27801"/>
                    <a:pt x="24854" y="78969"/>
                    <a:pt x="22225" y="97396"/>
                  </a:cubicBezTo>
                  <a:cubicBezTo>
                    <a:pt x="19050" y="119621"/>
                    <a:pt x="15875" y="202171"/>
                    <a:pt x="15875" y="224396"/>
                  </a:cubicBezTo>
                  <a:cubicBezTo>
                    <a:pt x="15875" y="246621"/>
                    <a:pt x="19050" y="329171"/>
                    <a:pt x="19050" y="329171"/>
                  </a:cubicBezTo>
                  <a:lnTo>
                    <a:pt x="0" y="367271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8" name="Shape 2606"/>
            <p:cNvSpPr/>
            <p:nvPr/>
          </p:nvSpPr>
          <p:spPr>
            <a:xfrm>
              <a:off x="4257676" y="784212"/>
              <a:ext cx="5296" cy="96279"/>
            </a:xfrm>
            <a:custGeom>
              <a:avLst/>
              <a:gdLst/>
              <a:ahLst/>
              <a:cxnLst/>
              <a:rect l="0" t="0" r="0" b="0"/>
              <a:pathLst>
                <a:path w="5296" h="96279">
                  <a:moveTo>
                    <a:pt x="5296" y="0"/>
                  </a:moveTo>
                  <a:cubicBezTo>
                    <a:pt x="5296" y="0"/>
                    <a:pt x="0" y="63500"/>
                    <a:pt x="0" y="82550"/>
                  </a:cubicBezTo>
                  <a:cubicBezTo>
                    <a:pt x="0" y="85801"/>
                    <a:pt x="89" y="90539"/>
                    <a:pt x="229" y="96279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59" name="Shape 2607"/>
            <p:cNvSpPr/>
            <p:nvPr/>
          </p:nvSpPr>
          <p:spPr>
            <a:xfrm>
              <a:off x="4262971" y="879462"/>
              <a:ext cx="19050" cy="328079"/>
            </a:xfrm>
            <a:custGeom>
              <a:avLst/>
              <a:gdLst/>
              <a:ahLst/>
              <a:cxnLst/>
              <a:rect l="0" t="0" r="0" b="0"/>
              <a:pathLst>
                <a:path w="19050" h="328079">
                  <a:moveTo>
                    <a:pt x="0" y="0"/>
                  </a:moveTo>
                  <a:cubicBezTo>
                    <a:pt x="12700" y="42342"/>
                    <a:pt x="15875" y="109017"/>
                    <a:pt x="15875" y="131242"/>
                  </a:cubicBezTo>
                  <a:cubicBezTo>
                    <a:pt x="15875" y="153467"/>
                    <a:pt x="12700" y="248717"/>
                    <a:pt x="12700" y="248717"/>
                  </a:cubicBezTo>
                  <a:lnTo>
                    <a:pt x="19050" y="328079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0" name="Shape 2608"/>
            <p:cNvSpPr/>
            <p:nvPr/>
          </p:nvSpPr>
          <p:spPr>
            <a:xfrm>
              <a:off x="4283076" y="1254112"/>
              <a:ext cx="25400" cy="361950"/>
            </a:xfrm>
            <a:custGeom>
              <a:avLst/>
              <a:gdLst/>
              <a:ahLst/>
              <a:cxnLst/>
              <a:rect l="0" t="0" r="0" b="0"/>
              <a:pathLst>
                <a:path w="25400" h="361950">
                  <a:moveTo>
                    <a:pt x="15875" y="0"/>
                  </a:moveTo>
                  <a:cubicBezTo>
                    <a:pt x="15875" y="0"/>
                    <a:pt x="12700" y="12700"/>
                    <a:pt x="9525" y="41275"/>
                  </a:cubicBezTo>
                  <a:cubicBezTo>
                    <a:pt x="6350" y="69850"/>
                    <a:pt x="15875" y="117475"/>
                    <a:pt x="15875" y="136525"/>
                  </a:cubicBezTo>
                  <a:cubicBezTo>
                    <a:pt x="15875" y="155575"/>
                    <a:pt x="25400" y="238125"/>
                    <a:pt x="15875" y="260350"/>
                  </a:cubicBezTo>
                  <a:cubicBezTo>
                    <a:pt x="6350" y="282575"/>
                    <a:pt x="0" y="346075"/>
                    <a:pt x="0" y="36195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1" name="Shape 2609"/>
            <p:cNvSpPr/>
            <p:nvPr/>
          </p:nvSpPr>
          <p:spPr>
            <a:xfrm>
              <a:off x="4314826" y="1250937"/>
              <a:ext cx="22225" cy="361950"/>
            </a:xfrm>
            <a:custGeom>
              <a:avLst/>
              <a:gdLst/>
              <a:ahLst/>
              <a:cxnLst/>
              <a:rect l="0" t="0" r="0" b="0"/>
              <a:pathLst>
                <a:path w="22225" h="361950">
                  <a:moveTo>
                    <a:pt x="0" y="3175"/>
                  </a:moveTo>
                  <a:cubicBezTo>
                    <a:pt x="0" y="3175"/>
                    <a:pt x="6350" y="0"/>
                    <a:pt x="6350" y="38100"/>
                  </a:cubicBezTo>
                  <a:cubicBezTo>
                    <a:pt x="6350" y="76200"/>
                    <a:pt x="6350" y="92075"/>
                    <a:pt x="9525" y="123825"/>
                  </a:cubicBezTo>
                  <a:cubicBezTo>
                    <a:pt x="12700" y="155575"/>
                    <a:pt x="22225" y="190500"/>
                    <a:pt x="19050" y="219075"/>
                  </a:cubicBezTo>
                  <a:cubicBezTo>
                    <a:pt x="15875" y="247650"/>
                    <a:pt x="12700" y="307975"/>
                    <a:pt x="12700" y="317500"/>
                  </a:cubicBezTo>
                  <a:cubicBezTo>
                    <a:pt x="12700" y="327025"/>
                    <a:pt x="15875" y="361950"/>
                    <a:pt x="15875" y="36195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2" name="Shape 2610"/>
            <p:cNvSpPr/>
            <p:nvPr/>
          </p:nvSpPr>
          <p:spPr>
            <a:xfrm>
              <a:off x="2695576" y="1581137"/>
              <a:ext cx="2517775" cy="44450"/>
            </a:xfrm>
            <a:custGeom>
              <a:avLst/>
              <a:gdLst/>
              <a:ahLst/>
              <a:cxnLst/>
              <a:rect l="0" t="0" r="0" b="0"/>
              <a:pathLst>
                <a:path w="2517775" h="44450">
                  <a:moveTo>
                    <a:pt x="2517775" y="28575"/>
                  </a:moveTo>
                  <a:cubicBezTo>
                    <a:pt x="2517775" y="28575"/>
                    <a:pt x="2355850" y="41275"/>
                    <a:pt x="2273300" y="41275"/>
                  </a:cubicBezTo>
                  <a:cubicBezTo>
                    <a:pt x="2190750" y="41275"/>
                    <a:pt x="2130425" y="34925"/>
                    <a:pt x="2051050" y="31750"/>
                  </a:cubicBezTo>
                  <a:cubicBezTo>
                    <a:pt x="1971675" y="28575"/>
                    <a:pt x="1933575" y="22225"/>
                    <a:pt x="1857375" y="22225"/>
                  </a:cubicBezTo>
                  <a:cubicBezTo>
                    <a:pt x="1781175" y="22225"/>
                    <a:pt x="1581150" y="28575"/>
                    <a:pt x="1536700" y="31750"/>
                  </a:cubicBezTo>
                  <a:cubicBezTo>
                    <a:pt x="1492250" y="34925"/>
                    <a:pt x="1349375" y="31750"/>
                    <a:pt x="1314450" y="31750"/>
                  </a:cubicBezTo>
                  <a:cubicBezTo>
                    <a:pt x="1279525" y="31750"/>
                    <a:pt x="1060450" y="38100"/>
                    <a:pt x="1025525" y="34925"/>
                  </a:cubicBezTo>
                  <a:cubicBezTo>
                    <a:pt x="990600" y="31750"/>
                    <a:pt x="806450" y="44450"/>
                    <a:pt x="752475" y="34925"/>
                  </a:cubicBezTo>
                  <a:cubicBezTo>
                    <a:pt x="698500" y="25400"/>
                    <a:pt x="431800" y="6350"/>
                    <a:pt x="406400" y="6350"/>
                  </a:cubicBezTo>
                  <a:cubicBezTo>
                    <a:pt x="381000" y="6350"/>
                    <a:pt x="285750" y="0"/>
                    <a:pt x="260350" y="0"/>
                  </a:cubicBezTo>
                  <a:cubicBezTo>
                    <a:pt x="234950" y="0"/>
                    <a:pt x="187325" y="9525"/>
                    <a:pt x="111125" y="15875"/>
                  </a:cubicBezTo>
                  <a:cubicBezTo>
                    <a:pt x="34925" y="22225"/>
                    <a:pt x="0" y="22225"/>
                    <a:pt x="0" y="2222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Shape 2611"/>
            <p:cNvSpPr/>
            <p:nvPr/>
          </p:nvSpPr>
          <p:spPr>
            <a:xfrm>
              <a:off x="2686051" y="1609712"/>
              <a:ext cx="787400" cy="22225"/>
            </a:xfrm>
            <a:custGeom>
              <a:avLst/>
              <a:gdLst/>
              <a:ahLst/>
              <a:cxnLst/>
              <a:rect l="0" t="0" r="0" b="0"/>
              <a:pathLst>
                <a:path w="787400" h="22225">
                  <a:moveTo>
                    <a:pt x="0" y="19050"/>
                  </a:moveTo>
                  <a:cubicBezTo>
                    <a:pt x="0" y="19050"/>
                    <a:pt x="85725" y="0"/>
                    <a:pt x="101600" y="3175"/>
                  </a:cubicBezTo>
                  <a:cubicBezTo>
                    <a:pt x="117475" y="6350"/>
                    <a:pt x="158750" y="9525"/>
                    <a:pt x="184150" y="9525"/>
                  </a:cubicBezTo>
                  <a:cubicBezTo>
                    <a:pt x="209550" y="9525"/>
                    <a:pt x="219075" y="22225"/>
                    <a:pt x="260350" y="22225"/>
                  </a:cubicBezTo>
                  <a:cubicBezTo>
                    <a:pt x="301625" y="22225"/>
                    <a:pt x="323850" y="6350"/>
                    <a:pt x="346075" y="6350"/>
                  </a:cubicBezTo>
                  <a:cubicBezTo>
                    <a:pt x="368300" y="6350"/>
                    <a:pt x="412750" y="3175"/>
                    <a:pt x="438150" y="6350"/>
                  </a:cubicBezTo>
                  <a:cubicBezTo>
                    <a:pt x="463550" y="9525"/>
                    <a:pt x="508000" y="9525"/>
                    <a:pt x="552450" y="9525"/>
                  </a:cubicBezTo>
                  <a:cubicBezTo>
                    <a:pt x="596900" y="9525"/>
                    <a:pt x="673100" y="15875"/>
                    <a:pt x="688975" y="15875"/>
                  </a:cubicBezTo>
                  <a:cubicBezTo>
                    <a:pt x="704850" y="15875"/>
                    <a:pt x="787400" y="6350"/>
                    <a:pt x="787400" y="635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4" name="Shape 2612"/>
            <p:cNvSpPr/>
            <p:nvPr/>
          </p:nvSpPr>
          <p:spPr>
            <a:xfrm>
              <a:off x="4445001" y="1603362"/>
              <a:ext cx="777875" cy="374650"/>
            </a:xfrm>
            <a:custGeom>
              <a:avLst/>
              <a:gdLst/>
              <a:ahLst/>
              <a:cxnLst/>
              <a:rect l="0" t="0" r="0" b="0"/>
              <a:pathLst>
                <a:path w="777875" h="374650">
                  <a:moveTo>
                    <a:pt x="28575" y="0"/>
                  </a:moveTo>
                  <a:cubicBezTo>
                    <a:pt x="28575" y="0"/>
                    <a:pt x="34925" y="50800"/>
                    <a:pt x="34925" y="66675"/>
                  </a:cubicBezTo>
                  <a:cubicBezTo>
                    <a:pt x="34925" y="82550"/>
                    <a:pt x="25400" y="95250"/>
                    <a:pt x="22225" y="114300"/>
                  </a:cubicBezTo>
                  <a:cubicBezTo>
                    <a:pt x="19050" y="133350"/>
                    <a:pt x="0" y="193675"/>
                    <a:pt x="0" y="212725"/>
                  </a:cubicBezTo>
                  <a:cubicBezTo>
                    <a:pt x="0" y="231775"/>
                    <a:pt x="12700" y="263525"/>
                    <a:pt x="12700" y="285750"/>
                  </a:cubicBezTo>
                  <a:cubicBezTo>
                    <a:pt x="12700" y="307975"/>
                    <a:pt x="25400" y="342900"/>
                    <a:pt x="22225" y="352425"/>
                  </a:cubicBezTo>
                  <a:cubicBezTo>
                    <a:pt x="19050" y="361950"/>
                    <a:pt x="50800" y="355600"/>
                    <a:pt x="117475" y="365125"/>
                  </a:cubicBezTo>
                  <a:cubicBezTo>
                    <a:pt x="184150" y="374650"/>
                    <a:pt x="263525" y="352425"/>
                    <a:pt x="307975" y="355600"/>
                  </a:cubicBezTo>
                  <a:cubicBezTo>
                    <a:pt x="352425" y="358775"/>
                    <a:pt x="419100" y="361950"/>
                    <a:pt x="444500" y="361950"/>
                  </a:cubicBezTo>
                  <a:cubicBezTo>
                    <a:pt x="469900" y="361950"/>
                    <a:pt x="533400" y="371475"/>
                    <a:pt x="549275" y="371475"/>
                  </a:cubicBezTo>
                  <a:cubicBezTo>
                    <a:pt x="565150" y="371475"/>
                    <a:pt x="638175" y="365125"/>
                    <a:pt x="654050" y="368300"/>
                  </a:cubicBezTo>
                  <a:cubicBezTo>
                    <a:pt x="669925" y="371475"/>
                    <a:pt x="777875" y="371475"/>
                    <a:pt x="777875" y="37147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5" name="Shape 2613"/>
            <p:cNvSpPr/>
            <p:nvPr/>
          </p:nvSpPr>
          <p:spPr>
            <a:xfrm>
              <a:off x="2835276" y="1603362"/>
              <a:ext cx="2136775" cy="409575"/>
            </a:xfrm>
            <a:custGeom>
              <a:avLst/>
              <a:gdLst/>
              <a:ahLst/>
              <a:cxnLst/>
              <a:rect l="0" t="0" r="0" b="0"/>
              <a:pathLst>
                <a:path w="2136775" h="409575">
                  <a:moveTo>
                    <a:pt x="2136775" y="368300"/>
                  </a:moveTo>
                  <a:cubicBezTo>
                    <a:pt x="2136775" y="368300"/>
                    <a:pt x="2044700" y="371475"/>
                    <a:pt x="2006600" y="374650"/>
                  </a:cubicBezTo>
                  <a:cubicBezTo>
                    <a:pt x="1968500" y="377825"/>
                    <a:pt x="1898650" y="377825"/>
                    <a:pt x="1885950" y="377825"/>
                  </a:cubicBezTo>
                  <a:cubicBezTo>
                    <a:pt x="1873250" y="377825"/>
                    <a:pt x="1679575" y="400050"/>
                    <a:pt x="1660525" y="403225"/>
                  </a:cubicBezTo>
                  <a:cubicBezTo>
                    <a:pt x="1641475" y="406400"/>
                    <a:pt x="1530350" y="409575"/>
                    <a:pt x="1508125" y="409575"/>
                  </a:cubicBezTo>
                  <a:cubicBezTo>
                    <a:pt x="1485900" y="409575"/>
                    <a:pt x="1457325" y="390525"/>
                    <a:pt x="1425575" y="390525"/>
                  </a:cubicBezTo>
                  <a:cubicBezTo>
                    <a:pt x="1393825" y="390525"/>
                    <a:pt x="1397000" y="377825"/>
                    <a:pt x="1289050" y="377825"/>
                  </a:cubicBezTo>
                  <a:lnTo>
                    <a:pt x="1076325" y="377825"/>
                  </a:lnTo>
                  <a:cubicBezTo>
                    <a:pt x="1028700" y="377825"/>
                    <a:pt x="942975" y="381000"/>
                    <a:pt x="889000" y="384175"/>
                  </a:cubicBezTo>
                  <a:cubicBezTo>
                    <a:pt x="835025" y="387350"/>
                    <a:pt x="777875" y="384175"/>
                    <a:pt x="746125" y="384175"/>
                  </a:cubicBezTo>
                  <a:lnTo>
                    <a:pt x="622300" y="384175"/>
                  </a:lnTo>
                  <a:cubicBezTo>
                    <a:pt x="622300" y="384175"/>
                    <a:pt x="574675" y="390525"/>
                    <a:pt x="533400" y="393700"/>
                  </a:cubicBezTo>
                  <a:cubicBezTo>
                    <a:pt x="492125" y="396875"/>
                    <a:pt x="419100" y="384175"/>
                    <a:pt x="371475" y="384175"/>
                  </a:cubicBezTo>
                  <a:cubicBezTo>
                    <a:pt x="323850" y="384175"/>
                    <a:pt x="250825" y="381000"/>
                    <a:pt x="206375" y="381000"/>
                  </a:cubicBezTo>
                  <a:cubicBezTo>
                    <a:pt x="161925" y="381000"/>
                    <a:pt x="0" y="371475"/>
                    <a:pt x="0" y="371475"/>
                  </a:cubicBezTo>
                  <a:cubicBezTo>
                    <a:pt x="0" y="371475"/>
                    <a:pt x="120650" y="365125"/>
                    <a:pt x="142875" y="365125"/>
                  </a:cubicBezTo>
                  <a:cubicBezTo>
                    <a:pt x="165100" y="365125"/>
                    <a:pt x="330200" y="368300"/>
                    <a:pt x="371475" y="368300"/>
                  </a:cubicBezTo>
                  <a:cubicBezTo>
                    <a:pt x="412750" y="368300"/>
                    <a:pt x="590550" y="361950"/>
                    <a:pt x="631825" y="358775"/>
                  </a:cubicBezTo>
                  <a:cubicBezTo>
                    <a:pt x="673100" y="355600"/>
                    <a:pt x="787400" y="368300"/>
                    <a:pt x="822325" y="365125"/>
                  </a:cubicBezTo>
                  <a:cubicBezTo>
                    <a:pt x="857250" y="361950"/>
                    <a:pt x="1044575" y="352425"/>
                    <a:pt x="1095375" y="352425"/>
                  </a:cubicBezTo>
                  <a:cubicBezTo>
                    <a:pt x="1146175" y="352425"/>
                    <a:pt x="1250950" y="349250"/>
                    <a:pt x="1349375" y="346075"/>
                  </a:cubicBezTo>
                  <a:cubicBezTo>
                    <a:pt x="1447800" y="342900"/>
                    <a:pt x="1485900" y="361950"/>
                    <a:pt x="1498600" y="371475"/>
                  </a:cubicBezTo>
                  <a:cubicBezTo>
                    <a:pt x="1511300" y="381000"/>
                    <a:pt x="1555750" y="368300"/>
                    <a:pt x="1565275" y="361950"/>
                  </a:cubicBezTo>
                  <a:cubicBezTo>
                    <a:pt x="1574800" y="355600"/>
                    <a:pt x="1609725" y="346075"/>
                    <a:pt x="1609725" y="336550"/>
                  </a:cubicBezTo>
                  <a:cubicBezTo>
                    <a:pt x="1609725" y="327025"/>
                    <a:pt x="1581150" y="320675"/>
                    <a:pt x="1565275" y="301625"/>
                  </a:cubicBezTo>
                  <a:cubicBezTo>
                    <a:pt x="1549400" y="282575"/>
                    <a:pt x="1574800" y="263525"/>
                    <a:pt x="1577975" y="250825"/>
                  </a:cubicBezTo>
                  <a:cubicBezTo>
                    <a:pt x="1581150" y="238125"/>
                    <a:pt x="1593850" y="228600"/>
                    <a:pt x="1593850" y="209550"/>
                  </a:cubicBezTo>
                  <a:cubicBezTo>
                    <a:pt x="1593850" y="190500"/>
                    <a:pt x="1587500" y="161925"/>
                    <a:pt x="1593850" y="133350"/>
                  </a:cubicBezTo>
                  <a:cubicBezTo>
                    <a:pt x="1600200" y="104775"/>
                    <a:pt x="1574800" y="114300"/>
                    <a:pt x="1571625" y="92075"/>
                  </a:cubicBezTo>
                  <a:cubicBezTo>
                    <a:pt x="1568450" y="69850"/>
                    <a:pt x="1603375" y="66675"/>
                    <a:pt x="1606550" y="50800"/>
                  </a:cubicBezTo>
                  <a:cubicBezTo>
                    <a:pt x="1609725" y="34925"/>
                    <a:pt x="1606550" y="0"/>
                    <a:pt x="1606550" y="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6" name="Shape 2614"/>
            <p:cNvSpPr/>
            <p:nvPr/>
          </p:nvSpPr>
          <p:spPr>
            <a:xfrm>
              <a:off x="4962526" y="1974837"/>
              <a:ext cx="31750" cy="466725"/>
            </a:xfrm>
            <a:custGeom>
              <a:avLst/>
              <a:gdLst/>
              <a:ahLst/>
              <a:cxnLst/>
              <a:rect l="0" t="0" r="0" b="0"/>
              <a:pathLst>
                <a:path w="31750" h="466725">
                  <a:moveTo>
                    <a:pt x="31750" y="0"/>
                  </a:moveTo>
                  <a:cubicBezTo>
                    <a:pt x="31750" y="0"/>
                    <a:pt x="28575" y="85725"/>
                    <a:pt x="28575" y="111125"/>
                  </a:cubicBezTo>
                  <a:cubicBezTo>
                    <a:pt x="28575" y="136525"/>
                    <a:pt x="6350" y="215900"/>
                    <a:pt x="6350" y="238125"/>
                  </a:cubicBezTo>
                  <a:cubicBezTo>
                    <a:pt x="6350" y="260350"/>
                    <a:pt x="0" y="466725"/>
                    <a:pt x="0" y="46672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7" name="Shape 2615"/>
            <p:cNvSpPr/>
            <p:nvPr/>
          </p:nvSpPr>
          <p:spPr>
            <a:xfrm>
              <a:off x="2779192" y="2419337"/>
              <a:ext cx="2437334" cy="25400"/>
            </a:xfrm>
            <a:custGeom>
              <a:avLst/>
              <a:gdLst/>
              <a:ahLst/>
              <a:cxnLst/>
              <a:rect l="0" t="0" r="0" b="0"/>
              <a:pathLst>
                <a:path w="2437334" h="25400">
                  <a:moveTo>
                    <a:pt x="2437334" y="22225"/>
                  </a:moveTo>
                  <a:cubicBezTo>
                    <a:pt x="2437334" y="22225"/>
                    <a:pt x="2129359" y="25400"/>
                    <a:pt x="2065858" y="25400"/>
                  </a:cubicBezTo>
                  <a:cubicBezTo>
                    <a:pt x="2002358" y="25400"/>
                    <a:pt x="1805508" y="0"/>
                    <a:pt x="1745183" y="12700"/>
                  </a:cubicBezTo>
                  <a:cubicBezTo>
                    <a:pt x="1684858" y="25400"/>
                    <a:pt x="1488008" y="19050"/>
                    <a:pt x="1456258" y="22225"/>
                  </a:cubicBezTo>
                  <a:cubicBezTo>
                    <a:pt x="1424508" y="25400"/>
                    <a:pt x="1107008" y="15875"/>
                    <a:pt x="1037158" y="15875"/>
                  </a:cubicBezTo>
                  <a:cubicBezTo>
                    <a:pt x="967308" y="15875"/>
                    <a:pt x="783158" y="6350"/>
                    <a:pt x="722833" y="9525"/>
                  </a:cubicBezTo>
                  <a:cubicBezTo>
                    <a:pt x="662508" y="12700"/>
                    <a:pt x="494233" y="22225"/>
                    <a:pt x="411683" y="22225"/>
                  </a:cubicBezTo>
                  <a:cubicBezTo>
                    <a:pt x="329133" y="22225"/>
                    <a:pt x="97358" y="19050"/>
                    <a:pt x="75133" y="22225"/>
                  </a:cubicBezTo>
                  <a:cubicBezTo>
                    <a:pt x="52908" y="25400"/>
                    <a:pt x="0" y="20104"/>
                    <a:pt x="0" y="20104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8" name="Shape 2616"/>
            <p:cNvSpPr/>
            <p:nvPr/>
          </p:nvSpPr>
          <p:spPr>
            <a:xfrm>
              <a:off x="3790951" y="2438387"/>
              <a:ext cx="12700" cy="428625"/>
            </a:xfrm>
            <a:custGeom>
              <a:avLst/>
              <a:gdLst/>
              <a:ahLst/>
              <a:cxnLst/>
              <a:rect l="0" t="0" r="0" b="0"/>
              <a:pathLst>
                <a:path w="12700" h="428625">
                  <a:moveTo>
                    <a:pt x="6350" y="0"/>
                  </a:moveTo>
                  <a:cubicBezTo>
                    <a:pt x="6350" y="0"/>
                    <a:pt x="12700" y="47625"/>
                    <a:pt x="12700" y="66675"/>
                  </a:cubicBezTo>
                  <a:lnTo>
                    <a:pt x="12700" y="158750"/>
                  </a:lnTo>
                  <a:cubicBezTo>
                    <a:pt x="12700" y="193675"/>
                    <a:pt x="9525" y="273050"/>
                    <a:pt x="9525" y="273050"/>
                  </a:cubicBezTo>
                  <a:cubicBezTo>
                    <a:pt x="9525" y="273050"/>
                    <a:pt x="3175" y="381000"/>
                    <a:pt x="3175" y="390525"/>
                  </a:cubicBezTo>
                  <a:cubicBezTo>
                    <a:pt x="3175" y="400050"/>
                    <a:pt x="0" y="428625"/>
                    <a:pt x="0" y="42862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9" name="Shape 2617"/>
            <p:cNvSpPr/>
            <p:nvPr/>
          </p:nvSpPr>
          <p:spPr>
            <a:xfrm>
              <a:off x="3813176" y="2438387"/>
              <a:ext cx="25400" cy="425450"/>
            </a:xfrm>
            <a:custGeom>
              <a:avLst/>
              <a:gdLst/>
              <a:ahLst/>
              <a:cxnLst/>
              <a:rect l="0" t="0" r="0" b="0"/>
              <a:pathLst>
                <a:path w="25400" h="425450">
                  <a:moveTo>
                    <a:pt x="25400" y="0"/>
                  </a:moveTo>
                  <a:cubicBezTo>
                    <a:pt x="25400" y="0"/>
                    <a:pt x="6350" y="66675"/>
                    <a:pt x="3175" y="85725"/>
                  </a:cubicBezTo>
                  <a:cubicBezTo>
                    <a:pt x="0" y="104775"/>
                    <a:pt x="19050" y="155575"/>
                    <a:pt x="19050" y="174625"/>
                  </a:cubicBezTo>
                  <a:cubicBezTo>
                    <a:pt x="19050" y="193675"/>
                    <a:pt x="19050" y="234950"/>
                    <a:pt x="15875" y="276225"/>
                  </a:cubicBezTo>
                  <a:cubicBezTo>
                    <a:pt x="12700" y="317500"/>
                    <a:pt x="12700" y="346075"/>
                    <a:pt x="12700" y="371475"/>
                  </a:cubicBezTo>
                  <a:cubicBezTo>
                    <a:pt x="12700" y="396875"/>
                    <a:pt x="19050" y="425450"/>
                    <a:pt x="19050" y="42545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0" name="Shape 2618"/>
            <p:cNvSpPr/>
            <p:nvPr/>
          </p:nvSpPr>
          <p:spPr>
            <a:xfrm>
              <a:off x="5073651" y="2444737"/>
              <a:ext cx="31750" cy="339725"/>
            </a:xfrm>
            <a:custGeom>
              <a:avLst/>
              <a:gdLst/>
              <a:ahLst/>
              <a:cxnLst/>
              <a:rect l="0" t="0" r="0" b="0"/>
              <a:pathLst>
                <a:path w="31750" h="339725">
                  <a:moveTo>
                    <a:pt x="15875" y="0"/>
                  </a:moveTo>
                  <a:cubicBezTo>
                    <a:pt x="15875" y="0"/>
                    <a:pt x="31750" y="53975"/>
                    <a:pt x="15875" y="85725"/>
                  </a:cubicBezTo>
                  <a:cubicBezTo>
                    <a:pt x="0" y="117475"/>
                    <a:pt x="9525" y="231775"/>
                    <a:pt x="9525" y="254000"/>
                  </a:cubicBezTo>
                  <a:cubicBezTo>
                    <a:pt x="9525" y="276225"/>
                    <a:pt x="0" y="339725"/>
                    <a:pt x="0" y="33972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1" name="Shape 2619"/>
            <p:cNvSpPr/>
            <p:nvPr/>
          </p:nvSpPr>
          <p:spPr>
            <a:xfrm>
              <a:off x="3441701" y="1247762"/>
              <a:ext cx="19050" cy="368300"/>
            </a:xfrm>
            <a:custGeom>
              <a:avLst/>
              <a:gdLst/>
              <a:ahLst/>
              <a:cxnLst/>
              <a:rect l="0" t="0" r="0" b="0"/>
              <a:pathLst>
                <a:path w="19050" h="368300">
                  <a:moveTo>
                    <a:pt x="6350" y="368300"/>
                  </a:moveTo>
                  <a:cubicBezTo>
                    <a:pt x="6350" y="368300"/>
                    <a:pt x="3175" y="288925"/>
                    <a:pt x="3175" y="263525"/>
                  </a:cubicBezTo>
                  <a:cubicBezTo>
                    <a:pt x="3175" y="238125"/>
                    <a:pt x="0" y="184150"/>
                    <a:pt x="9525" y="120650"/>
                  </a:cubicBezTo>
                  <a:cubicBezTo>
                    <a:pt x="19050" y="57150"/>
                    <a:pt x="6350" y="0"/>
                    <a:pt x="6350" y="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2" name="Shape 2620"/>
            <p:cNvSpPr/>
            <p:nvPr/>
          </p:nvSpPr>
          <p:spPr>
            <a:xfrm>
              <a:off x="0" y="396862"/>
              <a:ext cx="5213350" cy="1371600"/>
            </a:xfrm>
            <a:custGeom>
              <a:avLst/>
              <a:gdLst/>
              <a:ahLst/>
              <a:cxnLst/>
              <a:rect l="0" t="0" r="0" b="0"/>
              <a:pathLst>
                <a:path w="5213350" h="1371600">
                  <a:moveTo>
                    <a:pt x="0" y="31750"/>
                  </a:moveTo>
                  <a:cubicBezTo>
                    <a:pt x="0" y="31750"/>
                    <a:pt x="387350" y="63500"/>
                    <a:pt x="482600" y="76200"/>
                  </a:cubicBezTo>
                  <a:cubicBezTo>
                    <a:pt x="577850" y="88900"/>
                    <a:pt x="850900" y="107950"/>
                    <a:pt x="920750" y="133350"/>
                  </a:cubicBezTo>
                  <a:cubicBezTo>
                    <a:pt x="990600" y="158750"/>
                    <a:pt x="1136650" y="177800"/>
                    <a:pt x="1225550" y="203200"/>
                  </a:cubicBezTo>
                  <a:cubicBezTo>
                    <a:pt x="1314450" y="228600"/>
                    <a:pt x="1365250" y="254000"/>
                    <a:pt x="1466850" y="317500"/>
                  </a:cubicBezTo>
                  <a:cubicBezTo>
                    <a:pt x="1568450" y="381000"/>
                    <a:pt x="1644650" y="469900"/>
                    <a:pt x="1701800" y="590550"/>
                  </a:cubicBezTo>
                  <a:cubicBezTo>
                    <a:pt x="1758950" y="711200"/>
                    <a:pt x="1911350" y="920750"/>
                    <a:pt x="1943100" y="1003300"/>
                  </a:cubicBezTo>
                  <a:cubicBezTo>
                    <a:pt x="1974850" y="1085850"/>
                    <a:pt x="2178050" y="1276350"/>
                    <a:pt x="2216150" y="1314450"/>
                  </a:cubicBezTo>
                  <a:cubicBezTo>
                    <a:pt x="2254250" y="1352550"/>
                    <a:pt x="2355850" y="1371600"/>
                    <a:pt x="2432050" y="1371600"/>
                  </a:cubicBezTo>
                  <a:cubicBezTo>
                    <a:pt x="2508250" y="1371600"/>
                    <a:pt x="2622550" y="1314450"/>
                    <a:pt x="2686050" y="1219200"/>
                  </a:cubicBezTo>
                  <a:cubicBezTo>
                    <a:pt x="2749550" y="1123950"/>
                    <a:pt x="2806700" y="1028700"/>
                    <a:pt x="2844800" y="908050"/>
                  </a:cubicBezTo>
                  <a:cubicBezTo>
                    <a:pt x="2882900" y="787400"/>
                    <a:pt x="2959100" y="635000"/>
                    <a:pt x="3016250" y="558800"/>
                  </a:cubicBezTo>
                  <a:cubicBezTo>
                    <a:pt x="3073400" y="482600"/>
                    <a:pt x="3289300" y="222250"/>
                    <a:pt x="3378200" y="165100"/>
                  </a:cubicBezTo>
                  <a:cubicBezTo>
                    <a:pt x="3467100" y="107950"/>
                    <a:pt x="3810000" y="25400"/>
                    <a:pt x="3962400" y="19050"/>
                  </a:cubicBezTo>
                  <a:cubicBezTo>
                    <a:pt x="4114800" y="12700"/>
                    <a:pt x="4362450" y="25400"/>
                    <a:pt x="4464050" y="25400"/>
                  </a:cubicBezTo>
                  <a:cubicBezTo>
                    <a:pt x="4565650" y="25400"/>
                    <a:pt x="4705350" y="0"/>
                    <a:pt x="4813300" y="12700"/>
                  </a:cubicBezTo>
                  <a:cubicBezTo>
                    <a:pt x="4921250" y="25400"/>
                    <a:pt x="5187950" y="12700"/>
                    <a:pt x="5213350" y="12700"/>
                  </a:cubicBezTo>
                </a:path>
              </a:pathLst>
            </a:custGeom>
            <a:ln w="12700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Shape 2621"/>
            <p:cNvSpPr/>
            <p:nvPr/>
          </p:nvSpPr>
          <p:spPr>
            <a:xfrm>
              <a:off x="2124863" y="1604950"/>
              <a:ext cx="554838" cy="47091"/>
            </a:xfrm>
            <a:custGeom>
              <a:avLst/>
              <a:gdLst/>
              <a:ahLst/>
              <a:cxnLst/>
              <a:rect l="0" t="0" r="0" b="0"/>
              <a:pathLst>
                <a:path w="554838" h="47091">
                  <a:moveTo>
                    <a:pt x="0" y="14567"/>
                  </a:moveTo>
                  <a:cubicBezTo>
                    <a:pt x="14910" y="17843"/>
                    <a:pt x="33083" y="16408"/>
                    <a:pt x="49492" y="0"/>
                  </a:cubicBezTo>
                  <a:cubicBezTo>
                    <a:pt x="49492" y="0"/>
                    <a:pt x="93929" y="33858"/>
                    <a:pt x="134150" y="4228"/>
                  </a:cubicBezTo>
                  <a:cubicBezTo>
                    <a:pt x="134150" y="4228"/>
                    <a:pt x="176479" y="44450"/>
                    <a:pt x="223050" y="0"/>
                  </a:cubicBezTo>
                  <a:cubicBezTo>
                    <a:pt x="223050" y="0"/>
                    <a:pt x="263284" y="40221"/>
                    <a:pt x="309842" y="2121"/>
                  </a:cubicBezTo>
                  <a:cubicBezTo>
                    <a:pt x="309842" y="2121"/>
                    <a:pt x="354813" y="47091"/>
                    <a:pt x="386563" y="1588"/>
                  </a:cubicBezTo>
                  <a:cubicBezTo>
                    <a:pt x="386563" y="1588"/>
                    <a:pt x="418313" y="47091"/>
                    <a:pt x="469113" y="7938"/>
                  </a:cubicBezTo>
                  <a:cubicBezTo>
                    <a:pt x="469113" y="7938"/>
                    <a:pt x="504038" y="47091"/>
                    <a:pt x="554838" y="7938"/>
                  </a:cubicBezTo>
                </a:path>
              </a:pathLst>
            </a:custGeom>
            <a:ln w="12700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Shape 2622"/>
            <p:cNvSpPr/>
            <p:nvPr/>
          </p:nvSpPr>
          <p:spPr>
            <a:xfrm>
              <a:off x="2686050" y="699548"/>
              <a:ext cx="2531529" cy="916508"/>
            </a:xfrm>
            <a:custGeom>
              <a:avLst/>
              <a:gdLst/>
              <a:ahLst/>
              <a:cxnLst/>
              <a:rect l="0" t="0" r="0" b="0"/>
              <a:pathLst>
                <a:path w="2531529" h="916508">
                  <a:moveTo>
                    <a:pt x="2531529" y="0"/>
                  </a:moveTo>
                  <a:cubicBezTo>
                    <a:pt x="2531529" y="0"/>
                    <a:pt x="2302929" y="46558"/>
                    <a:pt x="2239429" y="55029"/>
                  </a:cubicBezTo>
                  <a:cubicBezTo>
                    <a:pt x="2175929" y="63488"/>
                    <a:pt x="2053171" y="97371"/>
                    <a:pt x="2002371" y="110058"/>
                  </a:cubicBezTo>
                  <a:cubicBezTo>
                    <a:pt x="1951571" y="122758"/>
                    <a:pt x="1820342" y="152400"/>
                    <a:pt x="1739900" y="169329"/>
                  </a:cubicBezTo>
                  <a:cubicBezTo>
                    <a:pt x="1659471" y="186258"/>
                    <a:pt x="1481671" y="211671"/>
                    <a:pt x="1405471" y="237058"/>
                  </a:cubicBezTo>
                  <a:cubicBezTo>
                    <a:pt x="1329271" y="262458"/>
                    <a:pt x="1003300" y="385229"/>
                    <a:pt x="829742" y="461429"/>
                  </a:cubicBezTo>
                  <a:cubicBezTo>
                    <a:pt x="656171" y="537629"/>
                    <a:pt x="440271" y="664617"/>
                    <a:pt x="338671" y="728129"/>
                  </a:cubicBezTo>
                  <a:cubicBezTo>
                    <a:pt x="237071" y="791629"/>
                    <a:pt x="0" y="916508"/>
                    <a:pt x="0" y="916508"/>
                  </a:cubicBezTo>
                </a:path>
              </a:pathLst>
            </a:custGeom>
            <a:ln w="12700" cap="flat">
              <a:custDash>
                <a:ds d="1200000" sp="400000"/>
              </a:custDash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Shape 2623"/>
            <p:cNvSpPr/>
            <p:nvPr/>
          </p:nvSpPr>
          <p:spPr>
            <a:xfrm>
              <a:off x="2121" y="674148"/>
              <a:ext cx="2108200" cy="931317"/>
            </a:xfrm>
            <a:custGeom>
              <a:avLst/>
              <a:gdLst/>
              <a:ahLst/>
              <a:cxnLst/>
              <a:rect l="0" t="0" r="0" b="0"/>
              <a:pathLst>
                <a:path w="2108200" h="931317">
                  <a:moveTo>
                    <a:pt x="0" y="0"/>
                  </a:moveTo>
                  <a:cubicBezTo>
                    <a:pt x="139700" y="12700"/>
                    <a:pt x="512229" y="110058"/>
                    <a:pt x="613829" y="135458"/>
                  </a:cubicBezTo>
                  <a:cubicBezTo>
                    <a:pt x="715429" y="160871"/>
                    <a:pt x="1096429" y="334429"/>
                    <a:pt x="1168400" y="372529"/>
                  </a:cubicBezTo>
                  <a:cubicBezTo>
                    <a:pt x="1240358" y="410629"/>
                    <a:pt x="1443571" y="537629"/>
                    <a:pt x="1540929" y="601129"/>
                  </a:cubicBezTo>
                  <a:cubicBezTo>
                    <a:pt x="1638300" y="664629"/>
                    <a:pt x="1778000" y="761988"/>
                    <a:pt x="1879600" y="817029"/>
                  </a:cubicBezTo>
                  <a:cubicBezTo>
                    <a:pt x="1981200" y="872045"/>
                    <a:pt x="2108200" y="931317"/>
                    <a:pt x="2108200" y="931317"/>
                  </a:cubicBezTo>
                </a:path>
              </a:pathLst>
            </a:custGeom>
            <a:ln w="12700" cap="flat">
              <a:custDash>
                <a:ds d="1200000" sp="400000"/>
              </a:custDash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Shape 2624"/>
            <p:cNvSpPr/>
            <p:nvPr/>
          </p:nvSpPr>
          <p:spPr>
            <a:xfrm>
              <a:off x="351645" y="618579"/>
              <a:ext cx="866877" cy="398640"/>
            </a:xfrm>
            <a:custGeom>
              <a:avLst/>
              <a:gdLst/>
              <a:ahLst/>
              <a:cxnLst/>
              <a:rect l="0" t="0" r="0" b="0"/>
              <a:pathLst>
                <a:path w="866877" h="398640">
                  <a:moveTo>
                    <a:pt x="24549" y="0"/>
                  </a:moveTo>
                  <a:cubicBezTo>
                    <a:pt x="369799" y="84989"/>
                    <a:pt x="866877" y="305194"/>
                    <a:pt x="866877" y="305194"/>
                  </a:cubicBezTo>
                  <a:lnTo>
                    <a:pt x="830148" y="398640"/>
                  </a:lnTo>
                  <a:cubicBezTo>
                    <a:pt x="830148" y="398640"/>
                    <a:pt x="584695" y="290284"/>
                    <a:pt x="513105" y="261074"/>
                  </a:cubicBezTo>
                  <a:cubicBezTo>
                    <a:pt x="441528" y="231851"/>
                    <a:pt x="0" y="103619"/>
                    <a:pt x="0" y="103619"/>
                  </a:cubicBezTo>
                  <a:lnTo>
                    <a:pt x="24549" y="0"/>
                  </a:lnTo>
                  <a:close/>
                </a:path>
              </a:pathLst>
            </a:custGeom>
            <a:ln w="0" cap="flat">
              <a:custDash>
                <a:ds d="1200000" sp="400000"/>
              </a:custDash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EF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 rot="869314">
              <a:off x="381539" y="627775"/>
              <a:ext cx="97562" cy="1536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G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 rot="906378">
              <a:off x="453385" y="640903"/>
              <a:ext cx="52565" cy="15364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r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 rot="945662">
              <a:off x="491122" y="654518"/>
              <a:ext cx="75131" cy="1536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o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 rot="1008107">
              <a:off x="545543" y="670554"/>
              <a:ext cx="75131" cy="153643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u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 rot="1105675">
              <a:off x="600118" y="688089"/>
              <a:ext cx="75132" cy="15364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n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 rot="1238457">
              <a:off x="653538" y="707584"/>
              <a:ext cx="75132" cy="15364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d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 rot="1235112">
              <a:off x="705470" y="732725"/>
              <a:ext cx="105130" cy="1536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w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 rot="1240388">
              <a:off x="780932" y="754062"/>
              <a:ext cx="67564" cy="1536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a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 rot="1247611">
              <a:off x="828953" y="767985"/>
              <a:ext cx="44997" cy="1536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t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 rot="1258641">
              <a:off x="860022" y="784174"/>
              <a:ext cx="67564" cy="1536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e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 rot="1276476">
              <a:off x="908060" y="799857"/>
              <a:ext cx="52565" cy="1536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r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 rot="1295253">
              <a:off x="945414" y="810862"/>
              <a:ext cx="33783" cy="153642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 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 rot="1321035">
              <a:off x="968651" y="822431"/>
              <a:ext cx="44997" cy="1536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t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 rot="1388518">
              <a:off x="999202" y="839912"/>
              <a:ext cx="67564" cy="1536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a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 rot="1827558">
              <a:off x="1046005" y="865532"/>
              <a:ext cx="75131" cy="1536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b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 rot="1568247">
              <a:off x="1097341" y="881910"/>
              <a:ext cx="37565" cy="1536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l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 rot="1506953">
              <a:off x="1121208" y="900363"/>
              <a:ext cx="67563" cy="15363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e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100261" y="721244"/>
              <a:ext cx="885116" cy="32089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FFC000"/>
                  </a:solidFill>
                  <a:effectLst/>
                  <a:latin typeface="+mj-lt"/>
                  <a:ea typeface="Verdana" panose="020B0604030504040204" pitchFamily="34" charset="0"/>
                  <a:cs typeface="Century" panose="02040604050505020304" pitchFamily="18" charset="0"/>
                </a:rPr>
                <a:t>Springs</a:t>
              </a:r>
              <a:endParaRPr lang="en-US" dirty="0">
                <a:solidFill>
                  <a:srgbClr val="181717"/>
                </a:solidFill>
                <a:effectLst/>
                <a:latin typeface="+mj-lt"/>
                <a:ea typeface="Verdana" panose="020B0604030504040204" pitchFamily="34" charset="0"/>
                <a:cs typeface="Century" panose="02040604050505020304" pitchFamily="18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609926" y="0"/>
              <a:ext cx="2496760" cy="15364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181717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 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931795" y="101600"/>
              <a:ext cx="1640589" cy="15364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>
                  <a:solidFill>
                    <a:srgbClr val="191915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s</a:t>
              </a:r>
              <a:endParaRPr lang="en-US" sz="1000">
                <a:solidFill>
                  <a:srgbClr val="181717"/>
                </a:solidFill>
                <a:effectLst/>
                <a:latin typeface="+mj-lt"/>
                <a:ea typeface="Century" panose="02040604050505020304" pitchFamily="18" charset="0"/>
                <a:cs typeface="Century" panose="02040604050505020304" pitchFamily="18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056877" y="1324719"/>
              <a:ext cx="741888" cy="12058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FFC000"/>
                  </a:solidFill>
                  <a:effectLst/>
                  <a:latin typeface="+mj-lt"/>
                  <a:ea typeface="Verdana" panose="020B0604030504040204" pitchFamily="34" charset="0"/>
                  <a:cs typeface="Century" panose="02040604050505020304" pitchFamily="18" charset="0"/>
                </a:rPr>
                <a:t>Stream</a:t>
              </a:r>
            </a:p>
          </p:txBody>
        </p:sp>
        <p:sp>
          <p:nvSpPr>
            <p:cNvPr id="98" name="Shape 2646"/>
            <p:cNvSpPr/>
            <p:nvPr/>
          </p:nvSpPr>
          <p:spPr>
            <a:xfrm>
              <a:off x="2087042" y="1009637"/>
              <a:ext cx="127000" cy="500583"/>
            </a:xfrm>
            <a:custGeom>
              <a:avLst/>
              <a:gdLst/>
              <a:ahLst/>
              <a:cxnLst/>
              <a:rect l="0" t="0" r="0" b="0"/>
              <a:pathLst>
                <a:path w="127000" h="500583">
                  <a:moveTo>
                    <a:pt x="127000" y="0"/>
                  </a:moveTo>
                  <a:lnTo>
                    <a:pt x="84658" y="0"/>
                  </a:lnTo>
                  <a:lnTo>
                    <a:pt x="0" y="500583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9" name="Shape 2647"/>
            <p:cNvSpPr/>
            <p:nvPr/>
          </p:nvSpPr>
          <p:spPr>
            <a:xfrm>
              <a:off x="2050136" y="1496314"/>
              <a:ext cx="75006" cy="71044"/>
            </a:xfrm>
            <a:custGeom>
              <a:avLst/>
              <a:gdLst/>
              <a:ahLst/>
              <a:cxnLst/>
              <a:rect l="0" t="0" r="0" b="0"/>
              <a:pathLst>
                <a:path w="75006" h="71044">
                  <a:moveTo>
                    <a:pt x="0" y="0"/>
                  </a:moveTo>
                  <a:lnTo>
                    <a:pt x="75006" y="12179"/>
                  </a:lnTo>
                  <a:lnTo>
                    <a:pt x="26962" y="71044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0" name="Shape 2648"/>
            <p:cNvSpPr/>
            <p:nvPr/>
          </p:nvSpPr>
          <p:spPr>
            <a:xfrm>
              <a:off x="2578100" y="1022337"/>
              <a:ext cx="139700" cy="475183"/>
            </a:xfrm>
            <a:custGeom>
              <a:avLst/>
              <a:gdLst/>
              <a:ahLst/>
              <a:cxnLst/>
              <a:rect l="0" t="0" r="0" b="0"/>
              <a:pathLst>
                <a:path w="139700" h="475183">
                  <a:moveTo>
                    <a:pt x="0" y="0"/>
                  </a:moveTo>
                  <a:lnTo>
                    <a:pt x="44450" y="0"/>
                  </a:lnTo>
                  <a:lnTo>
                    <a:pt x="139700" y="475183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1" name="Shape 2649"/>
            <p:cNvSpPr/>
            <p:nvPr/>
          </p:nvSpPr>
          <p:spPr>
            <a:xfrm>
              <a:off x="2675103" y="1475257"/>
              <a:ext cx="74625" cy="71768"/>
            </a:xfrm>
            <a:custGeom>
              <a:avLst/>
              <a:gdLst/>
              <a:ahLst/>
              <a:cxnLst/>
              <a:rect l="0" t="0" r="0" b="0"/>
              <a:pathLst>
                <a:path w="74625" h="71768">
                  <a:moveTo>
                    <a:pt x="74625" y="0"/>
                  </a:moveTo>
                  <a:lnTo>
                    <a:pt x="49695" y="71768"/>
                  </a:lnTo>
                  <a:lnTo>
                    <a:pt x="0" y="14288"/>
                  </a:lnTo>
                  <a:lnTo>
                    <a:pt x="74625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2" name="Shape 2650"/>
            <p:cNvSpPr/>
            <p:nvPr/>
          </p:nvSpPr>
          <p:spPr>
            <a:xfrm>
              <a:off x="3549650" y="255048"/>
              <a:ext cx="0" cy="436029"/>
            </a:xfrm>
            <a:custGeom>
              <a:avLst/>
              <a:gdLst/>
              <a:ahLst/>
              <a:cxnLst/>
              <a:rect l="0" t="0" r="0" b="0"/>
              <a:pathLst>
                <a:path h="436029">
                  <a:moveTo>
                    <a:pt x="0" y="0"/>
                  </a:moveTo>
                  <a:lnTo>
                    <a:pt x="0" y="436029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3" name="Shape 2651"/>
            <p:cNvSpPr/>
            <p:nvPr/>
          </p:nvSpPr>
          <p:spPr>
            <a:xfrm>
              <a:off x="3511538" y="679958"/>
              <a:ext cx="75984" cy="65811"/>
            </a:xfrm>
            <a:custGeom>
              <a:avLst/>
              <a:gdLst/>
              <a:ahLst/>
              <a:cxnLst/>
              <a:rect l="0" t="0" r="0" b="0"/>
              <a:pathLst>
                <a:path w="75984" h="65811">
                  <a:moveTo>
                    <a:pt x="0" y="0"/>
                  </a:moveTo>
                  <a:lnTo>
                    <a:pt x="75984" y="0"/>
                  </a:lnTo>
                  <a:lnTo>
                    <a:pt x="37998" y="6581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46027" y="5954644"/>
            <a:ext cx="4683577" cy="261353"/>
            <a:chOff x="0" y="-20005"/>
            <a:chExt cx="4683577" cy="258130"/>
          </a:xfrm>
        </p:grpSpPr>
        <p:sp>
          <p:nvSpPr>
            <p:cNvPr id="106" name="Shape 2552"/>
            <p:cNvSpPr/>
            <p:nvPr/>
          </p:nvSpPr>
          <p:spPr>
            <a:xfrm>
              <a:off x="0" y="238125"/>
              <a:ext cx="749300" cy="0"/>
            </a:xfrm>
            <a:custGeom>
              <a:avLst/>
              <a:gdLst/>
              <a:ahLst/>
              <a:cxnLst/>
              <a:rect l="0" t="0" r="0" b="0"/>
              <a:pathLst>
                <a:path w="749300">
                  <a:moveTo>
                    <a:pt x="0" y="0"/>
                  </a:moveTo>
                  <a:lnTo>
                    <a:pt x="749300" y="0"/>
                  </a:lnTo>
                </a:path>
              </a:pathLst>
            </a:custGeom>
            <a:ln w="50800" cap="flat">
              <a:miter lim="127000"/>
            </a:ln>
          </p:spPr>
          <p:style>
            <a:lnRef idx="1">
              <a:srgbClr val="181717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0" y="42240"/>
              <a:ext cx="993748" cy="17573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solidFill>
                    <a:srgbClr val="181717"/>
                  </a:solidFill>
                  <a:effectLst/>
                  <a:latin typeface="+mj-lt"/>
                  <a:ea typeface="Century" panose="02040604050505020304" pitchFamily="18" charset="0"/>
                  <a:cs typeface="Century" panose="02040604050505020304" pitchFamily="18" charset="0"/>
                </a:rPr>
                <a:t> 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38767" y="-20005"/>
              <a:ext cx="3344810" cy="21278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FFC000"/>
                  </a:solidFill>
                  <a:effectLst/>
                  <a:latin typeface="+mj-lt"/>
                  <a:ea typeface="Verdana" panose="020B0604030504040204" pitchFamily="34" charset="0"/>
                  <a:cs typeface="Century" panose="02040604050505020304" pitchFamily="18" charset="0"/>
                </a:rPr>
                <a:t>Springs in jointed limestone</a:t>
              </a: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4107262" y="6352988"/>
            <a:ext cx="476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ea typeface="Verdana" panose="020B0604030504040204" pitchFamily="34" charset="0"/>
              </a:rPr>
              <a:t>Source : </a:t>
            </a:r>
            <a:r>
              <a:rPr lang="en-US" dirty="0" err="1">
                <a:latin typeface="+mj-lt"/>
                <a:ea typeface="Verdana" panose="020B0604030504040204" pitchFamily="34" charset="0"/>
              </a:rPr>
              <a:t>directive.sc.egov</a:t>
            </a:r>
            <a:r>
              <a:rPr lang="en-US" dirty="0">
                <a:latin typeface="+mj-lt"/>
                <a:ea typeface="Verdana" panose="020B0604030504040204" pitchFamily="34" charset="0"/>
              </a:rPr>
              <a:t>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6674135" y="3434477"/>
            <a:ext cx="4764908" cy="3082234"/>
            <a:chOff x="0" y="142473"/>
            <a:chExt cx="4662171" cy="3150684"/>
          </a:xfrm>
        </p:grpSpPr>
        <p:pic>
          <p:nvPicPr>
            <p:cNvPr id="111" name="Picture 1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826" y="142473"/>
              <a:ext cx="4657345" cy="2362200"/>
            </a:xfrm>
            <a:prstGeom prst="rect">
              <a:avLst/>
            </a:prstGeom>
          </p:spPr>
        </p:pic>
        <p:sp>
          <p:nvSpPr>
            <p:cNvPr id="112" name="Shape 2433"/>
            <p:cNvSpPr/>
            <p:nvPr/>
          </p:nvSpPr>
          <p:spPr>
            <a:xfrm>
              <a:off x="819150" y="1235153"/>
              <a:ext cx="19050" cy="1263574"/>
            </a:xfrm>
            <a:custGeom>
              <a:avLst/>
              <a:gdLst/>
              <a:ahLst/>
              <a:cxnLst/>
              <a:rect l="0" t="0" r="0" b="0"/>
              <a:pathLst>
                <a:path w="19050" h="1263574">
                  <a:moveTo>
                    <a:pt x="17450" y="0"/>
                  </a:moveTo>
                  <a:cubicBezTo>
                    <a:pt x="18402" y="21082"/>
                    <a:pt x="19050" y="37770"/>
                    <a:pt x="19050" y="44374"/>
                  </a:cubicBezTo>
                  <a:cubicBezTo>
                    <a:pt x="19050" y="69774"/>
                    <a:pt x="6350" y="171374"/>
                    <a:pt x="3175" y="247574"/>
                  </a:cubicBezTo>
                  <a:cubicBezTo>
                    <a:pt x="0" y="323774"/>
                    <a:pt x="3175" y="463474"/>
                    <a:pt x="3175" y="504749"/>
                  </a:cubicBezTo>
                  <a:cubicBezTo>
                    <a:pt x="3175" y="546024"/>
                    <a:pt x="0" y="707949"/>
                    <a:pt x="3175" y="777799"/>
                  </a:cubicBezTo>
                  <a:cubicBezTo>
                    <a:pt x="6350" y="847649"/>
                    <a:pt x="19050" y="955599"/>
                    <a:pt x="19050" y="1006399"/>
                  </a:cubicBezTo>
                  <a:cubicBezTo>
                    <a:pt x="19050" y="1057199"/>
                    <a:pt x="12700" y="1263574"/>
                    <a:pt x="12700" y="1263574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3" name="Shape 2434"/>
            <p:cNvSpPr/>
            <p:nvPr/>
          </p:nvSpPr>
          <p:spPr>
            <a:xfrm>
              <a:off x="819150" y="215901"/>
              <a:ext cx="53975" cy="1019251"/>
            </a:xfrm>
            <a:custGeom>
              <a:avLst/>
              <a:gdLst/>
              <a:ahLst/>
              <a:cxnLst/>
              <a:rect l="0" t="0" r="0" b="0"/>
              <a:pathLst>
                <a:path w="53975" h="1019251">
                  <a:moveTo>
                    <a:pt x="44450" y="0"/>
                  </a:moveTo>
                  <a:cubicBezTo>
                    <a:pt x="44450" y="0"/>
                    <a:pt x="15875" y="79375"/>
                    <a:pt x="15875" y="130175"/>
                  </a:cubicBezTo>
                  <a:cubicBezTo>
                    <a:pt x="15875" y="180975"/>
                    <a:pt x="53975" y="238125"/>
                    <a:pt x="50800" y="266700"/>
                  </a:cubicBezTo>
                  <a:cubicBezTo>
                    <a:pt x="47625" y="295275"/>
                    <a:pt x="34925" y="368300"/>
                    <a:pt x="25400" y="419100"/>
                  </a:cubicBezTo>
                  <a:cubicBezTo>
                    <a:pt x="15875" y="469900"/>
                    <a:pt x="0" y="571500"/>
                    <a:pt x="9525" y="615950"/>
                  </a:cubicBezTo>
                  <a:cubicBezTo>
                    <a:pt x="19050" y="660400"/>
                    <a:pt x="9525" y="863600"/>
                    <a:pt x="9525" y="863600"/>
                  </a:cubicBezTo>
                  <a:cubicBezTo>
                    <a:pt x="9525" y="863600"/>
                    <a:pt x="14745" y="959219"/>
                    <a:pt x="17450" y="1019251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4" name="Shape 2435"/>
            <p:cNvSpPr/>
            <p:nvPr/>
          </p:nvSpPr>
          <p:spPr>
            <a:xfrm>
              <a:off x="469837" y="1089026"/>
              <a:ext cx="902487" cy="120701"/>
            </a:xfrm>
            <a:custGeom>
              <a:avLst/>
              <a:gdLst/>
              <a:ahLst/>
              <a:cxnLst/>
              <a:rect l="0" t="0" r="0" b="0"/>
              <a:pathLst>
                <a:path w="902487" h="120701">
                  <a:moveTo>
                    <a:pt x="813" y="0"/>
                  </a:moveTo>
                  <a:lnTo>
                    <a:pt x="902487" y="6401"/>
                  </a:lnTo>
                  <a:lnTo>
                    <a:pt x="901675" y="120701"/>
                  </a:lnTo>
                  <a:lnTo>
                    <a:pt x="0" y="114300"/>
                  </a:lnTo>
                  <a:lnTo>
                    <a:pt x="813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FEFD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5" name="Shape 2436"/>
            <p:cNvSpPr/>
            <p:nvPr/>
          </p:nvSpPr>
          <p:spPr>
            <a:xfrm>
              <a:off x="2290242" y="1473202"/>
              <a:ext cx="176733" cy="124879"/>
            </a:xfrm>
            <a:custGeom>
              <a:avLst/>
              <a:gdLst/>
              <a:ahLst/>
              <a:cxnLst/>
              <a:rect l="0" t="0" r="0" b="0"/>
              <a:pathLst>
                <a:path w="176733" h="124879">
                  <a:moveTo>
                    <a:pt x="38100" y="0"/>
                  </a:moveTo>
                  <a:cubicBezTo>
                    <a:pt x="38100" y="0"/>
                    <a:pt x="57137" y="37033"/>
                    <a:pt x="81483" y="1054"/>
                  </a:cubicBezTo>
                  <a:cubicBezTo>
                    <a:pt x="81483" y="1054"/>
                    <a:pt x="101600" y="38100"/>
                    <a:pt x="127000" y="0"/>
                  </a:cubicBezTo>
                  <a:cubicBezTo>
                    <a:pt x="127000" y="0"/>
                    <a:pt x="141808" y="35979"/>
                    <a:pt x="161925" y="0"/>
                  </a:cubicBezTo>
                  <a:cubicBezTo>
                    <a:pt x="161925" y="0"/>
                    <a:pt x="168275" y="30683"/>
                    <a:pt x="176733" y="13754"/>
                  </a:cubicBezTo>
                  <a:cubicBezTo>
                    <a:pt x="176733" y="13754"/>
                    <a:pt x="155562" y="58204"/>
                    <a:pt x="144983" y="73025"/>
                  </a:cubicBezTo>
                  <a:cubicBezTo>
                    <a:pt x="134404" y="87846"/>
                    <a:pt x="122771" y="116421"/>
                    <a:pt x="102654" y="120650"/>
                  </a:cubicBezTo>
                  <a:cubicBezTo>
                    <a:pt x="82550" y="124879"/>
                    <a:pt x="63500" y="118529"/>
                    <a:pt x="53975" y="102654"/>
                  </a:cubicBezTo>
                  <a:cubicBezTo>
                    <a:pt x="44450" y="86779"/>
                    <a:pt x="15862" y="44450"/>
                    <a:pt x="14808" y="41275"/>
                  </a:cubicBezTo>
                  <a:cubicBezTo>
                    <a:pt x="13754" y="38100"/>
                    <a:pt x="0" y="5296"/>
                    <a:pt x="0" y="5296"/>
                  </a:cubicBezTo>
                  <a:cubicBezTo>
                    <a:pt x="0" y="5296"/>
                    <a:pt x="21158" y="30696"/>
                    <a:pt x="38100" y="0"/>
                  </a:cubicBez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5BA3D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6" name="Shape 2437"/>
            <p:cNvSpPr/>
            <p:nvPr/>
          </p:nvSpPr>
          <p:spPr>
            <a:xfrm>
              <a:off x="2290242" y="1473202"/>
              <a:ext cx="176733" cy="124879"/>
            </a:xfrm>
            <a:custGeom>
              <a:avLst/>
              <a:gdLst/>
              <a:ahLst/>
              <a:cxnLst/>
              <a:rect l="0" t="0" r="0" b="0"/>
              <a:pathLst>
                <a:path w="176733" h="124879">
                  <a:moveTo>
                    <a:pt x="0" y="5296"/>
                  </a:moveTo>
                  <a:cubicBezTo>
                    <a:pt x="0" y="5296"/>
                    <a:pt x="21158" y="30696"/>
                    <a:pt x="38100" y="0"/>
                  </a:cubicBezTo>
                  <a:cubicBezTo>
                    <a:pt x="38100" y="0"/>
                    <a:pt x="57137" y="37033"/>
                    <a:pt x="81483" y="1054"/>
                  </a:cubicBezTo>
                  <a:cubicBezTo>
                    <a:pt x="81483" y="1054"/>
                    <a:pt x="101600" y="38100"/>
                    <a:pt x="127000" y="0"/>
                  </a:cubicBezTo>
                  <a:cubicBezTo>
                    <a:pt x="127000" y="0"/>
                    <a:pt x="141808" y="35979"/>
                    <a:pt x="161925" y="0"/>
                  </a:cubicBezTo>
                  <a:cubicBezTo>
                    <a:pt x="161925" y="0"/>
                    <a:pt x="168275" y="30683"/>
                    <a:pt x="176733" y="13754"/>
                  </a:cubicBezTo>
                  <a:cubicBezTo>
                    <a:pt x="176733" y="13754"/>
                    <a:pt x="155562" y="58204"/>
                    <a:pt x="144983" y="73025"/>
                  </a:cubicBezTo>
                  <a:cubicBezTo>
                    <a:pt x="134404" y="87846"/>
                    <a:pt x="122771" y="116421"/>
                    <a:pt x="102654" y="120650"/>
                  </a:cubicBezTo>
                  <a:cubicBezTo>
                    <a:pt x="82550" y="124879"/>
                    <a:pt x="63500" y="118529"/>
                    <a:pt x="53975" y="102654"/>
                  </a:cubicBezTo>
                  <a:cubicBezTo>
                    <a:pt x="44450" y="86779"/>
                    <a:pt x="15862" y="44450"/>
                    <a:pt x="14808" y="41275"/>
                  </a:cubicBezTo>
                  <a:cubicBezTo>
                    <a:pt x="13754" y="38100"/>
                    <a:pt x="0" y="5296"/>
                    <a:pt x="0" y="5296"/>
                  </a:cubicBezTo>
                  <a:close/>
                </a:path>
              </a:pathLst>
            </a:custGeom>
            <a:ln w="12700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7" name="Shape 2438"/>
            <p:cNvSpPr/>
            <p:nvPr/>
          </p:nvSpPr>
          <p:spPr>
            <a:xfrm>
              <a:off x="0" y="149226"/>
              <a:ext cx="4660900" cy="1459446"/>
            </a:xfrm>
            <a:custGeom>
              <a:avLst/>
              <a:gdLst/>
              <a:ahLst/>
              <a:cxnLst/>
              <a:rect l="0" t="0" r="0" b="0"/>
              <a:pathLst>
                <a:path w="4660900" h="1459446">
                  <a:moveTo>
                    <a:pt x="0" y="0"/>
                  </a:moveTo>
                  <a:cubicBezTo>
                    <a:pt x="0" y="0"/>
                    <a:pt x="249771" y="7404"/>
                    <a:pt x="410629" y="32804"/>
                  </a:cubicBezTo>
                  <a:cubicBezTo>
                    <a:pt x="571500" y="58204"/>
                    <a:pt x="711200" y="66675"/>
                    <a:pt x="833971" y="66675"/>
                  </a:cubicBezTo>
                  <a:cubicBezTo>
                    <a:pt x="956729" y="66675"/>
                    <a:pt x="1138771" y="75146"/>
                    <a:pt x="1223429" y="62446"/>
                  </a:cubicBezTo>
                  <a:cubicBezTo>
                    <a:pt x="1308100" y="49746"/>
                    <a:pt x="1439329" y="49746"/>
                    <a:pt x="1524000" y="53975"/>
                  </a:cubicBezTo>
                  <a:cubicBezTo>
                    <a:pt x="1608671" y="58204"/>
                    <a:pt x="1672171" y="70904"/>
                    <a:pt x="1735671" y="75146"/>
                  </a:cubicBezTo>
                  <a:cubicBezTo>
                    <a:pt x="1799171" y="79375"/>
                    <a:pt x="1964271" y="79375"/>
                    <a:pt x="1976971" y="210604"/>
                  </a:cubicBezTo>
                  <a:cubicBezTo>
                    <a:pt x="1989671" y="341846"/>
                    <a:pt x="1989671" y="358775"/>
                    <a:pt x="1989671" y="379946"/>
                  </a:cubicBezTo>
                  <a:cubicBezTo>
                    <a:pt x="1989671" y="401104"/>
                    <a:pt x="1981200" y="443446"/>
                    <a:pt x="2032000" y="473075"/>
                  </a:cubicBezTo>
                  <a:cubicBezTo>
                    <a:pt x="2082800" y="502704"/>
                    <a:pt x="2082813" y="561962"/>
                    <a:pt x="2091271" y="591604"/>
                  </a:cubicBezTo>
                  <a:cubicBezTo>
                    <a:pt x="2099742" y="621246"/>
                    <a:pt x="2116671" y="693217"/>
                    <a:pt x="2112442" y="735546"/>
                  </a:cubicBezTo>
                  <a:cubicBezTo>
                    <a:pt x="2108200" y="777875"/>
                    <a:pt x="2091271" y="807504"/>
                    <a:pt x="2108200" y="854075"/>
                  </a:cubicBezTo>
                  <a:cubicBezTo>
                    <a:pt x="2125142" y="900646"/>
                    <a:pt x="2243671" y="1192746"/>
                    <a:pt x="2256371" y="1243546"/>
                  </a:cubicBezTo>
                  <a:cubicBezTo>
                    <a:pt x="2269071" y="1294346"/>
                    <a:pt x="2328342" y="1434046"/>
                    <a:pt x="2366442" y="1446746"/>
                  </a:cubicBezTo>
                  <a:cubicBezTo>
                    <a:pt x="2404542" y="1459446"/>
                    <a:pt x="2455342" y="1379004"/>
                    <a:pt x="2472271" y="1315504"/>
                  </a:cubicBezTo>
                  <a:cubicBezTo>
                    <a:pt x="2489200" y="1252004"/>
                    <a:pt x="2531542" y="1091146"/>
                    <a:pt x="2535771" y="1040346"/>
                  </a:cubicBezTo>
                  <a:cubicBezTo>
                    <a:pt x="2540000" y="989546"/>
                    <a:pt x="2578100" y="909104"/>
                    <a:pt x="2620442" y="832904"/>
                  </a:cubicBezTo>
                  <a:cubicBezTo>
                    <a:pt x="2662771" y="756704"/>
                    <a:pt x="2705100" y="663575"/>
                    <a:pt x="2709342" y="625475"/>
                  </a:cubicBezTo>
                  <a:cubicBezTo>
                    <a:pt x="2713571" y="587375"/>
                    <a:pt x="2713571" y="511175"/>
                    <a:pt x="2768600" y="473075"/>
                  </a:cubicBezTo>
                  <a:cubicBezTo>
                    <a:pt x="2823642" y="434975"/>
                    <a:pt x="2874442" y="418046"/>
                    <a:pt x="2887142" y="392646"/>
                  </a:cubicBezTo>
                  <a:cubicBezTo>
                    <a:pt x="2899842" y="367246"/>
                    <a:pt x="2878671" y="278346"/>
                    <a:pt x="2899842" y="202146"/>
                  </a:cubicBezTo>
                  <a:cubicBezTo>
                    <a:pt x="2921000" y="125946"/>
                    <a:pt x="2946400" y="70904"/>
                    <a:pt x="3022600" y="58204"/>
                  </a:cubicBezTo>
                  <a:cubicBezTo>
                    <a:pt x="3098800" y="45504"/>
                    <a:pt x="3200413" y="41275"/>
                    <a:pt x="3310471" y="41275"/>
                  </a:cubicBezTo>
                  <a:lnTo>
                    <a:pt x="3572942" y="41275"/>
                  </a:lnTo>
                  <a:lnTo>
                    <a:pt x="3763442" y="41275"/>
                  </a:lnTo>
                  <a:cubicBezTo>
                    <a:pt x="3843871" y="41275"/>
                    <a:pt x="3996271" y="20104"/>
                    <a:pt x="4110571" y="20104"/>
                  </a:cubicBezTo>
                  <a:cubicBezTo>
                    <a:pt x="4224871" y="20104"/>
                    <a:pt x="4389984" y="24346"/>
                    <a:pt x="4487342" y="28575"/>
                  </a:cubicBezTo>
                  <a:cubicBezTo>
                    <a:pt x="4584700" y="32804"/>
                    <a:pt x="4660900" y="37046"/>
                    <a:pt x="4660900" y="37046"/>
                  </a:cubicBezTo>
                </a:path>
              </a:pathLst>
            </a:custGeom>
            <a:ln w="12700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8" name="Shape 2439"/>
            <p:cNvSpPr/>
            <p:nvPr/>
          </p:nvSpPr>
          <p:spPr>
            <a:xfrm>
              <a:off x="2472271" y="1285876"/>
              <a:ext cx="2185454" cy="178854"/>
            </a:xfrm>
            <a:custGeom>
              <a:avLst/>
              <a:gdLst/>
              <a:ahLst/>
              <a:cxnLst/>
              <a:rect l="0" t="0" r="0" b="0"/>
              <a:pathLst>
                <a:path w="2185454" h="178854">
                  <a:moveTo>
                    <a:pt x="0" y="178854"/>
                  </a:moveTo>
                  <a:cubicBezTo>
                    <a:pt x="0" y="178854"/>
                    <a:pt x="328079" y="50800"/>
                    <a:pt x="518579" y="34925"/>
                  </a:cubicBezTo>
                  <a:cubicBezTo>
                    <a:pt x="709079" y="19050"/>
                    <a:pt x="1042454" y="0"/>
                    <a:pt x="1213904" y="0"/>
                  </a:cubicBezTo>
                  <a:cubicBezTo>
                    <a:pt x="1385354" y="0"/>
                    <a:pt x="1820329" y="12700"/>
                    <a:pt x="1906054" y="12700"/>
                  </a:cubicBezTo>
                  <a:cubicBezTo>
                    <a:pt x="1991779" y="12700"/>
                    <a:pt x="2185454" y="15875"/>
                    <a:pt x="2185454" y="15875"/>
                  </a:cubicBezTo>
                </a:path>
              </a:pathLst>
            </a:custGeom>
            <a:ln w="12700" cap="flat">
              <a:custDash>
                <a:ds d="1200000" sp="400000"/>
              </a:custDash>
              <a:miter lim="100000"/>
            </a:ln>
          </p:spPr>
          <p:style>
            <a:lnRef idx="1">
              <a:srgbClr val="2F292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19" name="Shape 2440"/>
            <p:cNvSpPr/>
            <p:nvPr/>
          </p:nvSpPr>
          <p:spPr>
            <a:xfrm>
              <a:off x="0" y="1238251"/>
              <a:ext cx="2282825" cy="228600"/>
            </a:xfrm>
            <a:custGeom>
              <a:avLst/>
              <a:gdLst/>
              <a:ahLst/>
              <a:cxnLst/>
              <a:rect l="0" t="0" r="0" b="0"/>
              <a:pathLst>
                <a:path w="2282825" h="228600">
                  <a:moveTo>
                    <a:pt x="2282825" y="228600"/>
                  </a:moveTo>
                  <a:cubicBezTo>
                    <a:pt x="2282825" y="228600"/>
                    <a:pt x="1978025" y="69850"/>
                    <a:pt x="1638300" y="34925"/>
                  </a:cubicBezTo>
                  <a:cubicBezTo>
                    <a:pt x="1298575" y="0"/>
                    <a:pt x="685800" y="6350"/>
                    <a:pt x="546100" y="6350"/>
                  </a:cubicBezTo>
                  <a:cubicBezTo>
                    <a:pt x="406400" y="6350"/>
                    <a:pt x="0" y="0"/>
                    <a:pt x="0" y="0"/>
                  </a:cubicBezTo>
                </a:path>
              </a:pathLst>
            </a:custGeom>
            <a:ln w="12700" cap="flat">
              <a:custDash>
                <a:ds d="1200000" sp="400000"/>
              </a:custDash>
              <a:miter lim="100000"/>
            </a:ln>
          </p:spPr>
          <p:style>
            <a:lnRef idx="1">
              <a:srgbClr val="2F292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0" name="Shape 2441"/>
            <p:cNvSpPr/>
            <p:nvPr/>
          </p:nvSpPr>
          <p:spPr>
            <a:xfrm>
              <a:off x="146053" y="1235470"/>
              <a:ext cx="53975" cy="1263256"/>
            </a:xfrm>
            <a:custGeom>
              <a:avLst/>
              <a:gdLst/>
              <a:ahLst/>
              <a:cxnLst/>
              <a:rect l="0" t="0" r="0" b="0"/>
              <a:pathLst>
                <a:path w="53975" h="1263256">
                  <a:moveTo>
                    <a:pt x="27165" y="0"/>
                  </a:moveTo>
                  <a:cubicBezTo>
                    <a:pt x="25133" y="7950"/>
                    <a:pt x="23406" y="15329"/>
                    <a:pt x="22225" y="21831"/>
                  </a:cubicBezTo>
                  <a:cubicBezTo>
                    <a:pt x="15875" y="56756"/>
                    <a:pt x="53975" y="186931"/>
                    <a:pt x="47625" y="212331"/>
                  </a:cubicBezTo>
                  <a:cubicBezTo>
                    <a:pt x="41275" y="237731"/>
                    <a:pt x="9525" y="310756"/>
                    <a:pt x="15875" y="374256"/>
                  </a:cubicBezTo>
                  <a:cubicBezTo>
                    <a:pt x="22225" y="437756"/>
                    <a:pt x="34925" y="520306"/>
                    <a:pt x="34925" y="558406"/>
                  </a:cubicBezTo>
                  <a:cubicBezTo>
                    <a:pt x="34925" y="596506"/>
                    <a:pt x="25400" y="675881"/>
                    <a:pt x="25400" y="742556"/>
                  </a:cubicBezTo>
                  <a:lnTo>
                    <a:pt x="25400" y="955281"/>
                  </a:lnTo>
                  <a:cubicBezTo>
                    <a:pt x="25400" y="1009256"/>
                    <a:pt x="34925" y="1056881"/>
                    <a:pt x="22225" y="1123556"/>
                  </a:cubicBezTo>
                  <a:cubicBezTo>
                    <a:pt x="9525" y="1190231"/>
                    <a:pt x="0" y="1263256"/>
                    <a:pt x="0" y="1263256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1" name="Shape 2442"/>
            <p:cNvSpPr/>
            <p:nvPr/>
          </p:nvSpPr>
          <p:spPr>
            <a:xfrm>
              <a:off x="168275" y="155576"/>
              <a:ext cx="41275" cy="1079893"/>
            </a:xfrm>
            <a:custGeom>
              <a:avLst/>
              <a:gdLst/>
              <a:ahLst/>
              <a:cxnLst/>
              <a:rect l="0" t="0" r="0" b="0"/>
              <a:pathLst>
                <a:path w="41275" h="1079893">
                  <a:moveTo>
                    <a:pt x="15875" y="0"/>
                  </a:moveTo>
                  <a:cubicBezTo>
                    <a:pt x="15875" y="0"/>
                    <a:pt x="31750" y="111125"/>
                    <a:pt x="25400" y="139700"/>
                  </a:cubicBezTo>
                  <a:cubicBezTo>
                    <a:pt x="19050" y="168275"/>
                    <a:pt x="12700" y="193675"/>
                    <a:pt x="12700" y="234950"/>
                  </a:cubicBezTo>
                  <a:cubicBezTo>
                    <a:pt x="12700" y="276225"/>
                    <a:pt x="28575" y="342900"/>
                    <a:pt x="34925" y="374650"/>
                  </a:cubicBezTo>
                  <a:cubicBezTo>
                    <a:pt x="41275" y="406400"/>
                    <a:pt x="25400" y="469900"/>
                    <a:pt x="12700" y="504825"/>
                  </a:cubicBezTo>
                  <a:cubicBezTo>
                    <a:pt x="0" y="539750"/>
                    <a:pt x="22225" y="669925"/>
                    <a:pt x="22225" y="704850"/>
                  </a:cubicBezTo>
                  <a:cubicBezTo>
                    <a:pt x="22225" y="739775"/>
                    <a:pt x="28575" y="930275"/>
                    <a:pt x="28575" y="968375"/>
                  </a:cubicBezTo>
                  <a:cubicBezTo>
                    <a:pt x="28575" y="999376"/>
                    <a:pt x="13856" y="1045121"/>
                    <a:pt x="4940" y="1079893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2" name="Shape 2443"/>
            <p:cNvSpPr/>
            <p:nvPr/>
          </p:nvSpPr>
          <p:spPr>
            <a:xfrm>
              <a:off x="1508125" y="1263549"/>
              <a:ext cx="59754" cy="1238352"/>
            </a:xfrm>
            <a:custGeom>
              <a:avLst/>
              <a:gdLst/>
              <a:ahLst/>
              <a:cxnLst/>
              <a:rect l="0" t="0" r="0" b="0"/>
              <a:pathLst>
                <a:path w="59754" h="1238352">
                  <a:moveTo>
                    <a:pt x="59754" y="0"/>
                  </a:moveTo>
                  <a:cubicBezTo>
                    <a:pt x="52413" y="46545"/>
                    <a:pt x="44450" y="100229"/>
                    <a:pt x="44450" y="120752"/>
                  </a:cubicBezTo>
                  <a:cubicBezTo>
                    <a:pt x="44450" y="152502"/>
                    <a:pt x="41275" y="279502"/>
                    <a:pt x="34925" y="314427"/>
                  </a:cubicBezTo>
                  <a:cubicBezTo>
                    <a:pt x="28575" y="349352"/>
                    <a:pt x="47625" y="479527"/>
                    <a:pt x="41275" y="520802"/>
                  </a:cubicBezTo>
                  <a:cubicBezTo>
                    <a:pt x="34925" y="562077"/>
                    <a:pt x="19050" y="724002"/>
                    <a:pt x="9525" y="787502"/>
                  </a:cubicBezTo>
                  <a:cubicBezTo>
                    <a:pt x="0" y="851002"/>
                    <a:pt x="28575" y="997052"/>
                    <a:pt x="25400" y="1031977"/>
                  </a:cubicBezTo>
                  <a:cubicBezTo>
                    <a:pt x="22225" y="1066902"/>
                    <a:pt x="22225" y="1238352"/>
                    <a:pt x="22225" y="1238352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3" name="Shape 2444"/>
            <p:cNvSpPr/>
            <p:nvPr/>
          </p:nvSpPr>
          <p:spPr>
            <a:xfrm>
              <a:off x="1533525" y="206376"/>
              <a:ext cx="50800" cy="1057173"/>
            </a:xfrm>
            <a:custGeom>
              <a:avLst/>
              <a:gdLst/>
              <a:ahLst/>
              <a:cxnLst/>
              <a:rect l="0" t="0" r="0" b="0"/>
              <a:pathLst>
                <a:path w="50800" h="1057173">
                  <a:moveTo>
                    <a:pt x="19050" y="0"/>
                  </a:moveTo>
                  <a:cubicBezTo>
                    <a:pt x="19050" y="0"/>
                    <a:pt x="19050" y="28575"/>
                    <a:pt x="9525" y="76200"/>
                  </a:cubicBezTo>
                  <a:cubicBezTo>
                    <a:pt x="0" y="123825"/>
                    <a:pt x="15875" y="234950"/>
                    <a:pt x="15875" y="257175"/>
                  </a:cubicBezTo>
                  <a:cubicBezTo>
                    <a:pt x="15875" y="279400"/>
                    <a:pt x="47625" y="377825"/>
                    <a:pt x="25400" y="425450"/>
                  </a:cubicBezTo>
                  <a:cubicBezTo>
                    <a:pt x="3175" y="473075"/>
                    <a:pt x="6350" y="593725"/>
                    <a:pt x="3175" y="622300"/>
                  </a:cubicBezTo>
                  <a:cubicBezTo>
                    <a:pt x="0" y="650875"/>
                    <a:pt x="50800" y="784225"/>
                    <a:pt x="50800" y="822325"/>
                  </a:cubicBezTo>
                  <a:cubicBezTo>
                    <a:pt x="50800" y="860425"/>
                    <a:pt x="50800" y="952500"/>
                    <a:pt x="44450" y="993775"/>
                  </a:cubicBezTo>
                  <a:cubicBezTo>
                    <a:pt x="42202" y="1008368"/>
                    <a:pt x="38379" y="1031697"/>
                    <a:pt x="34354" y="1057173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4" name="Shape 2445"/>
            <p:cNvSpPr/>
            <p:nvPr/>
          </p:nvSpPr>
          <p:spPr>
            <a:xfrm>
              <a:off x="0" y="581027"/>
              <a:ext cx="2016125" cy="66675"/>
            </a:xfrm>
            <a:custGeom>
              <a:avLst/>
              <a:gdLst/>
              <a:ahLst/>
              <a:cxnLst/>
              <a:rect l="0" t="0" r="0" b="0"/>
              <a:pathLst>
                <a:path w="2016125" h="66675">
                  <a:moveTo>
                    <a:pt x="0" y="25400"/>
                  </a:moveTo>
                  <a:cubicBezTo>
                    <a:pt x="0" y="25400"/>
                    <a:pt x="47625" y="25400"/>
                    <a:pt x="101600" y="22225"/>
                  </a:cubicBezTo>
                  <a:cubicBezTo>
                    <a:pt x="155575" y="19050"/>
                    <a:pt x="171450" y="28575"/>
                    <a:pt x="200025" y="22225"/>
                  </a:cubicBezTo>
                  <a:cubicBezTo>
                    <a:pt x="228600" y="15875"/>
                    <a:pt x="349250" y="3175"/>
                    <a:pt x="374650" y="3175"/>
                  </a:cubicBezTo>
                  <a:cubicBezTo>
                    <a:pt x="400050" y="3175"/>
                    <a:pt x="517525" y="0"/>
                    <a:pt x="581025" y="3175"/>
                  </a:cubicBezTo>
                  <a:cubicBezTo>
                    <a:pt x="644525" y="6350"/>
                    <a:pt x="723900" y="25400"/>
                    <a:pt x="768350" y="28575"/>
                  </a:cubicBezTo>
                  <a:cubicBezTo>
                    <a:pt x="812800" y="31750"/>
                    <a:pt x="863600" y="25400"/>
                    <a:pt x="908050" y="25400"/>
                  </a:cubicBezTo>
                  <a:cubicBezTo>
                    <a:pt x="952500" y="25400"/>
                    <a:pt x="1022350" y="12700"/>
                    <a:pt x="1076325" y="25400"/>
                  </a:cubicBezTo>
                  <a:cubicBezTo>
                    <a:pt x="1130300" y="38100"/>
                    <a:pt x="1162050" y="66675"/>
                    <a:pt x="1228725" y="60325"/>
                  </a:cubicBezTo>
                  <a:cubicBezTo>
                    <a:pt x="1295400" y="53975"/>
                    <a:pt x="1374775" y="38100"/>
                    <a:pt x="1428750" y="38100"/>
                  </a:cubicBezTo>
                  <a:cubicBezTo>
                    <a:pt x="1482725" y="38100"/>
                    <a:pt x="1498600" y="34925"/>
                    <a:pt x="1590675" y="34925"/>
                  </a:cubicBezTo>
                  <a:cubicBezTo>
                    <a:pt x="1682750" y="34925"/>
                    <a:pt x="1797050" y="38100"/>
                    <a:pt x="1844675" y="38100"/>
                  </a:cubicBezTo>
                  <a:cubicBezTo>
                    <a:pt x="1892300" y="38100"/>
                    <a:pt x="2016125" y="28575"/>
                    <a:pt x="2016125" y="2857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5" name="Shape 2446"/>
            <p:cNvSpPr/>
            <p:nvPr/>
          </p:nvSpPr>
          <p:spPr>
            <a:xfrm>
              <a:off x="0" y="1447802"/>
              <a:ext cx="2286000" cy="41275"/>
            </a:xfrm>
            <a:custGeom>
              <a:avLst/>
              <a:gdLst/>
              <a:ahLst/>
              <a:cxnLst/>
              <a:rect l="0" t="0" r="0" b="0"/>
              <a:pathLst>
                <a:path w="2286000" h="41275">
                  <a:moveTo>
                    <a:pt x="0" y="0"/>
                  </a:moveTo>
                  <a:cubicBezTo>
                    <a:pt x="0" y="0"/>
                    <a:pt x="117475" y="6350"/>
                    <a:pt x="149225" y="15875"/>
                  </a:cubicBezTo>
                  <a:cubicBezTo>
                    <a:pt x="180975" y="25400"/>
                    <a:pt x="260350" y="15875"/>
                    <a:pt x="314325" y="15875"/>
                  </a:cubicBezTo>
                  <a:cubicBezTo>
                    <a:pt x="368300" y="15875"/>
                    <a:pt x="565150" y="25400"/>
                    <a:pt x="638175" y="25400"/>
                  </a:cubicBezTo>
                  <a:cubicBezTo>
                    <a:pt x="711200" y="25400"/>
                    <a:pt x="777875" y="34925"/>
                    <a:pt x="860425" y="31750"/>
                  </a:cubicBezTo>
                  <a:cubicBezTo>
                    <a:pt x="942975" y="28575"/>
                    <a:pt x="1104900" y="28575"/>
                    <a:pt x="1136650" y="28575"/>
                  </a:cubicBezTo>
                  <a:cubicBezTo>
                    <a:pt x="1168400" y="28575"/>
                    <a:pt x="1412875" y="9525"/>
                    <a:pt x="1454150" y="12700"/>
                  </a:cubicBezTo>
                  <a:cubicBezTo>
                    <a:pt x="1495425" y="15875"/>
                    <a:pt x="1670050" y="25400"/>
                    <a:pt x="1733550" y="28575"/>
                  </a:cubicBezTo>
                  <a:cubicBezTo>
                    <a:pt x="1797050" y="31750"/>
                    <a:pt x="1958975" y="41275"/>
                    <a:pt x="2054225" y="41275"/>
                  </a:cubicBezTo>
                  <a:cubicBezTo>
                    <a:pt x="2149475" y="41275"/>
                    <a:pt x="2254250" y="38100"/>
                    <a:pt x="2254250" y="38100"/>
                  </a:cubicBezTo>
                  <a:lnTo>
                    <a:pt x="2286000" y="34925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6" name="Shape 2447"/>
            <p:cNvSpPr/>
            <p:nvPr/>
          </p:nvSpPr>
          <p:spPr>
            <a:xfrm>
              <a:off x="2460625" y="1489077"/>
              <a:ext cx="2193925" cy="19050"/>
            </a:xfrm>
            <a:custGeom>
              <a:avLst/>
              <a:gdLst/>
              <a:ahLst/>
              <a:cxnLst/>
              <a:rect l="0" t="0" r="0" b="0"/>
              <a:pathLst>
                <a:path w="2193925" h="19050">
                  <a:moveTo>
                    <a:pt x="0" y="6350"/>
                  </a:moveTo>
                  <a:cubicBezTo>
                    <a:pt x="0" y="6350"/>
                    <a:pt x="155575" y="3175"/>
                    <a:pt x="263525" y="3175"/>
                  </a:cubicBezTo>
                  <a:cubicBezTo>
                    <a:pt x="371475" y="3175"/>
                    <a:pt x="520700" y="0"/>
                    <a:pt x="568325" y="0"/>
                  </a:cubicBezTo>
                  <a:cubicBezTo>
                    <a:pt x="615950" y="0"/>
                    <a:pt x="752475" y="19050"/>
                    <a:pt x="796925" y="15875"/>
                  </a:cubicBezTo>
                  <a:cubicBezTo>
                    <a:pt x="841375" y="12700"/>
                    <a:pt x="1012825" y="3175"/>
                    <a:pt x="1057275" y="6350"/>
                  </a:cubicBezTo>
                  <a:cubicBezTo>
                    <a:pt x="1101725" y="9525"/>
                    <a:pt x="1200150" y="0"/>
                    <a:pt x="1295400" y="0"/>
                  </a:cubicBezTo>
                  <a:cubicBezTo>
                    <a:pt x="1390650" y="0"/>
                    <a:pt x="1584325" y="3175"/>
                    <a:pt x="1619250" y="3175"/>
                  </a:cubicBezTo>
                  <a:cubicBezTo>
                    <a:pt x="1654175" y="3175"/>
                    <a:pt x="2193925" y="15875"/>
                    <a:pt x="2193925" y="1587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7" name="Shape 2448"/>
            <p:cNvSpPr/>
            <p:nvPr/>
          </p:nvSpPr>
          <p:spPr>
            <a:xfrm>
              <a:off x="0" y="2105027"/>
              <a:ext cx="4660900" cy="63500"/>
            </a:xfrm>
            <a:custGeom>
              <a:avLst/>
              <a:gdLst/>
              <a:ahLst/>
              <a:cxnLst/>
              <a:rect l="0" t="0" r="0" b="0"/>
              <a:pathLst>
                <a:path w="4660900" h="63500">
                  <a:moveTo>
                    <a:pt x="0" y="3175"/>
                  </a:moveTo>
                  <a:cubicBezTo>
                    <a:pt x="0" y="3175"/>
                    <a:pt x="66675" y="0"/>
                    <a:pt x="107950" y="0"/>
                  </a:cubicBezTo>
                  <a:cubicBezTo>
                    <a:pt x="149225" y="0"/>
                    <a:pt x="149225" y="22225"/>
                    <a:pt x="212725" y="25400"/>
                  </a:cubicBezTo>
                  <a:cubicBezTo>
                    <a:pt x="276225" y="28575"/>
                    <a:pt x="365125" y="25400"/>
                    <a:pt x="406400" y="25400"/>
                  </a:cubicBezTo>
                  <a:cubicBezTo>
                    <a:pt x="447675" y="25400"/>
                    <a:pt x="647700" y="19050"/>
                    <a:pt x="698500" y="19050"/>
                  </a:cubicBezTo>
                  <a:lnTo>
                    <a:pt x="968375" y="19050"/>
                  </a:lnTo>
                  <a:cubicBezTo>
                    <a:pt x="1016000" y="19050"/>
                    <a:pt x="1444625" y="28575"/>
                    <a:pt x="1504950" y="28575"/>
                  </a:cubicBezTo>
                  <a:cubicBezTo>
                    <a:pt x="1565275" y="28575"/>
                    <a:pt x="1603375" y="31750"/>
                    <a:pt x="1660525" y="31750"/>
                  </a:cubicBezTo>
                  <a:cubicBezTo>
                    <a:pt x="1717675" y="31750"/>
                    <a:pt x="1873250" y="28575"/>
                    <a:pt x="1895475" y="25400"/>
                  </a:cubicBezTo>
                  <a:cubicBezTo>
                    <a:pt x="1917700" y="22225"/>
                    <a:pt x="2047875" y="3175"/>
                    <a:pt x="2120900" y="6350"/>
                  </a:cubicBezTo>
                  <a:cubicBezTo>
                    <a:pt x="2193925" y="9525"/>
                    <a:pt x="2466975" y="38100"/>
                    <a:pt x="2498725" y="41275"/>
                  </a:cubicBezTo>
                  <a:cubicBezTo>
                    <a:pt x="2530475" y="44450"/>
                    <a:pt x="2660650" y="60325"/>
                    <a:pt x="2714625" y="50800"/>
                  </a:cubicBezTo>
                  <a:cubicBezTo>
                    <a:pt x="2768600" y="41275"/>
                    <a:pt x="2809875" y="25400"/>
                    <a:pt x="2895600" y="25400"/>
                  </a:cubicBezTo>
                  <a:cubicBezTo>
                    <a:pt x="2981325" y="25400"/>
                    <a:pt x="3146425" y="44450"/>
                    <a:pt x="3181350" y="44450"/>
                  </a:cubicBezTo>
                  <a:cubicBezTo>
                    <a:pt x="3216275" y="44450"/>
                    <a:pt x="3270250" y="38100"/>
                    <a:pt x="3336925" y="38100"/>
                  </a:cubicBezTo>
                  <a:cubicBezTo>
                    <a:pt x="3403600" y="38100"/>
                    <a:pt x="3559175" y="53975"/>
                    <a:pt x="3609975" y="57150"/>
                  </a:cubicBezTo>
                  <a:cubicBezTo>
                    <a:pt x="3660775" y="60325"/>
                    <a:pt x="3829050" y="50800"/>
                    <a:pt x="3860800" y="47625"/>
                  </a:cubicBezTo>
                  <a:cubicBezTo>
                    <a:pt x="3892550" y="44450"/>
                    <a:pt x="4067175" y="38100"/>
                    <a:pt x="4105275" y="44450"/>
                  </a:cubicBezTo>
                  <a:cubicBezTo>
                    <a:pt x="4143375" y="50800"/>
                    <a:pt x="4279900" y="63500"/>
                    <a:pt x="4311650" y="63500"/>
                  </a:cubicBezTo>
                  <a:cubicBezTo>
                    <a:pt x="4343400" y="63500"/>
                    <a:pt x="4660900" y="50800"/>
                    <a:pt x="4660900" y="5080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8" name="Shape 2449"/>
            <p:cNvSpPr/>
            <p:nvPr/>
          </p:nvSpPr>
          <p:spPr>
            <a:xfrm>
              <a:off x="2755900" y="619127"/>
              <a:ext cx="1901825" cy="41275"/>
            </a:xfrm>
            <a:custGeom>
              <a:avLst/>
              <a:gdLst/>
              <a:ahLst/>
              <a:cxnLst/>
              <a:rect l="0" t="0" r="0" b="0"/>
              <a:pathLst>
                <a:path w="1901825" h="41275">
                  <a:moveTo>
                    <a:pt x="0" y="15875"/>
                  </a:moveTo>
                  <a:cubicBezTo>
                    <a:pt x="0" y="15875"/>
                    <a:pt x="50800" y="25400"/>
                    <a:pt x="101600" y="19050"/>
                  </a:cubicBezTo>
                  <a:cubicBezTo>
                    <a:pt x="152400" y="12700"/>
                    <a:pt x="276225" y="12700"/>
                    <a:pt x="323850" y="12700"/>
                  </a:cubicBezTo>
                  <a:lnTo>
                    <a:pt x="542925" y="12700"/>
                  </a:lnTo>
                  <a:cubicBezTo>
                    <a:pt x="622300" y="12700"/>
                    <a:pt x="733425" y="19050"/>
                    <a:pt x="768350" y="12700"/>
                  </a:cubicBezTo>
                  <a:cubicBezTo>
                    <a:pt x="803275" y="6350"/>
                    <a:pt x="866775" y="0"/>
                    <a:pt x="958850" y="0"/>
                  </a:cubicBezTo>
                  <a:cubicBezTo>
                    <a:pt x="1050925" y="0"/>
                    <a:pt x="1019175" y="15875"/>
                    <a:pt x="1162050" y="22225"/>
                  </a:cubicBezTo>
                  <a:cubicBezTo>
                    <a:pt x="1304925" y="28575"/>
                    <a:pt x="1412875" y="38100"/>
                    <a:pt x="1489075" y="38100"/>
                  </a:cubicBezTo>
                  <a:cubicBezTo>
                    <a:pt x="1565275" y="38100"/>
                    <a:pt x="1720850" y="41275"/>
                    <a:pt x="1749425" y="38100"/>
                  </a:cubicBezTo>
                  <a:cubicBezTo>
                    <a:pt x="1778000" y="34925"/>
                    <a:pt x="1901825" y="31750"/>
                    <a:pt x="1901825" y="3175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29" name="Shape 2450"/>
            <p:cNvSpPr/>
            <p:nvPr/>
          </p:nvSpPr>
          <p:spPr>
            <a:xfrm>
              <a:off x="3381375" y="1289052"/>
              <a:ext cx="38100" cy="1209675"/>
            </a:xfrm>
            <a:custGeom>
              <a:avLst/>
              <a:gdLst/>
              <a:ahLst/>
              <a:cxnLst/>
              <a:rect l="0" t="0" r="0" b="0"/>
              <a:pathLst>
                <a:path w="38100" h="1209675">
                  <a:moveTo>
                    <a:pt x="28575" y="0"/>
                  </a:moveTo>
                  <a:cubicBezTo>
                    <a:pt x="25400" y="53975"/>
                    <a:pt x="38100" y="298450"/>
                    <a:pt x="31750" y="355600"/>
                  </a:cubicBezTo>
                  <a:cubicBezTo>
                    <a:pt x="25400" y="412750"/>
                    <a:pt x="38100" y="536575"/>
                    <a:pt x="22225" y="574675"/>
                  </a:cubicBezTo>
                  <a:cubicBezTo>
                    <a:pt x="6350" y="612775"/>
                    <a:pt x="0" y="723900"/>
                    <a:pt x="0" y="771525"/>
                  </a:cubicBezTo>
                  <a:cubicBezTo>
                    <a:pt x="0" y="819150"/>
                    <a:pt x="28575" y="949325"/>
                    <a:pt x="25400" y="977900"/>
                  </a:cubicBezTo>
                  <a:cubicBezTo>
                    <a:pt x="22225" y="1006475"/>
                    <a:pt x="6350" y="1073150"/>
                    <a:pt x="9525" y="1098550"/>
                  </a:cubicBezTo>
                  <a:cubicBezTo>
                    <a:pt x="12700" y="1123950"/>
                    <a:pt x="25400" y="1209675"/>
                    <a:pt x="25400" y="120967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0" name="Shape 2451"/>
            <p:cNvSpPr/>
            <p:nvPr/>
          </p:nvSpPr>
          <p:spPr>
            <a:xfrm>
              <a:off x="3406775" y="193676"/>
              <a:ext cx="22225" cy="1095375"/>
            </a:xfrm>
            <a:custGeom>
              <a:avLst/>
              <a:gdLst/>
              <a:ahLst/>
              <a:cxnLst/>
              <a:rect l="0" t="0" r="0" b="0"/>
              <a:pathLst>
                <a:path w="22225" h="1095375">
                  <a:moveTo>
                    <a:pt x="6350" y="0"/>
                  </a:moveTo>
                  <a:cubicBezTo>
                    <a:pt x="6350" y="0"/>
                    <a:pt x="0" y="101600"/>
                    <a:pt x="6350" y="146050"/>
                  </a:cubicBezTo>
                  <a:cubicBezTo>
                    <a:pt x="12700" y="190500"/>
                    <a:pt x="12700" y="295275"/>
                    <a:pt x="12700" y="339725"/>
                  </a:cubicBezTo>
                  <a:cubicBezTo>
                    <a:pt x="12700" y="384175"/>
                    <a:pt x="9525" y="542925"/>
                    <a:pt x="6350" y="619125"/>
                  </a:cubicBezTo>
                  <a:cubicBezTo>
                    <a:pt x="3175" y="695325"/>
                    <a:pt x="22225" y="841375"/>
                    <a:pt x="19050" y="898525"/>
                  </a:cubicBezTo>
                  <a:cubicBezTo>
                    <a:pt x="15875" y="955675"/>
                    <a:pt x="6350" y="1041400"/>
                    <a:pt x="3175" y="109537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1" name="Shape 2452"/>
            <p:cNvSpPr/>
            <p:nvPr/>
          </p:nvSpPr>
          <p:spPr>
            <a:xfrm>
              <a:off x="2917825" y="1489077"/>
              <a:ext cx="22225" cy="1009650"/>
            </a:xfrm>
            <a:custGeom>
              <a:avLst/>
              <a:gdLst/>
              <a:ahLst/>
              <a:cxnLst/>
              <a:rect l="0" t="0" r="0" b="0"/>
              <a:pathLst>
                <a:path w="22225" h="1009650">
                  <a:moveTo>
                    <a:pt x="22225" y="0"/>
                  </a:moveTo>
                  <a:cubicBezTo>
                    <a:pt x="22225" y="0"/>
                    <a:pt x="12700" y="228600"/>
                    <a:pt x="12700" y="247650"/>
                  </a:cubicBezTo>
                  <a:cubicBezTo>
                    <a:pt x="12700" y="266700"/>
                    <a:pt x="0" y="333375"/>
                    <a:pt x="0" y="377825"/>
                  </a:cubicBezTo>
                  <a:cubicBezTo>
                    <a:pt x="0" y="422275"/>
                    <a:pt x="22225" y="498475"/>
                    <a:pt x="19050" y="542925"/>
                  </a:cubicBezTo>
                  <a:cubicBezTo>
                    <a:pt x="15875" y="587375"/>
                    <a:pt x="15875" y="688975"/>
                    <a:pt x="12700" y="717550"/>
                  </a:cubicBezTo>
                  <a:cubicBezTo>
                    <a:pt x="9525" y="746125"/>
                    <a:pt x="6350" y="1009650"/>
                    <a:pt x="6350" y="100965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2" name="Shape 2453"/>
            <p:cNvSpPr/>
            <p:nvPr/>
          </p:nvSpPr>
          <p:spPr>
            <a:xfrm>
              <a:off x="4149725" y="1285877"/>
              <a:ext cx="22225" cy="1216025"/>
            </a:xfrm>
            <a:custGeom>
              <a:avLst/>
              <a:gdLst/>
              <a:ahLst/>
              <a:cxnLst/>
              <a:rect l="0" t="0" r="0" b="0"/>
              <a:pathLst>
                <a:path w="22225" h="1216025">
                  <a:moveTo>
                    <a:pt x="229" y="0"/>
                  </a:moveTo>
                  <a:cubicBezTo>
                    <a:pt x="89" y="14491"/>
                    <a:pt x="0" y="26619"/>
                    <a:pt x="0" y="34925"/>
                  </a:cubicBezTo>
                  <a:cubicBezTo>
                    <a:pt x="0" y="85725"/>
                    <a:pt x="15875" y="222250"/>
                    <a:pt x="15875" y="244475"/>
                  </a:cubicBezTo>
                  <a:cubicBezTo>
                    <a:pt x="15875" y="266700"/>
                    <a:pt x="6350" y="482600"/>
                    <a:pt x="6350" y="508000"/>
                  </a:cubicBezTo>
                  <a:lnTo>
                    <a:pt x="6350" y="717550"/>
                  </a:lnTo>
                  <a:cubicBezTo>
                    <a:pt x="6350" y="774700"/>
                    <a:pt x="22225" y="898525"/>
                    <a:pt x="19050" y="965200"/>
                  </a:cubicBezTo>
                  <a:cubicBezTo>
                    <a:pt x="15875" y="1031875"/>
                    <a:pt x="12700" y="1216025"/>
                    <a:pt x="12700" y="121602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3" name="Shape 2454"/>
            <p:cNvSpPr/>
            <p:nvPr/>
          </p:nvSpPr>
          <p:spPr>
            <a:xfrm>
              <a:off x="4149954" y="168276"/>
              <a:ext cx="53746" cy="1117600"/>
            </a:xfrm>
            <a:custGeom>
              <a:avLst/>
              <a:gdLst/>
              <a:ahLst/>
              <a:cxnLst/>
              <a:rect l="0" t="0" r="0" b="0"/>
              <a:pathLst>
                <a:path w="53746" h="1117600">
                  <a:moveTo>
                    <a:pt x="53746" y="0"/>
                  </a:moveTo>
                  <a:lnTo>
                    <a:pt x="53746" y="111125"/>
                  </a:lnTo>
                  <a:cubicBezTo>
                    <a:pt x="53746" y="111125"/>
                    <a:pt x="50571" y="215900"/>
                    <a:pt x="44221" y="234950"/>
                  </a:cubicBezTo>
                  <a:cubicBezTo>
                    <a:pt x="37871" y="254000"/>
                    <a:pt x="31521" y="396875"/>
                    <a:pt x="31521" y="422275"/>
                  </a:cubicBezTo>
                  <a:cubicBezTo>
                    <a:pt x="31521" y="447675"/>
                    <a:pt x="50571" y="647700"/>
                    <a:pt x="44221" y="685800"/>
                  </a:cubicBezTo>
                  <a:cubicBezTo>
                    <a:pt x="37871" y="723900"/>
                    <a:pt x="2946" y="908050"/>
                    <a:pt x="2946" y="908050"/>
                  </a:cubicBezTo>
                  <a:cubicBezTo>
                    <a:pt x="2946" y="908050"/>
                    <a:pt x="724" y="1043546"/>
                    <a:pt x="0" y="1117600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4" name="Shape 2455"/>
            <p:cNvSpPr/>
            <p:nvPr/>
          </p:nvSpPr>
          <p:spPr>
            <a:xfrm>
              <a:off x="2089150" y="1489077"/>
              <a:ext cx="34925" cy="1012825"/>
            </a:xfrm>
            <a:custGeom>
              <a:avLst/>
              <a:gdLst/>
              <a:ahLst/>
              <a:cxnLst/>
              <a:rect l="0" t="0" r="0" b="0"/>
              <a:pathLst>
                <a:path w="34925" h="1012825">
                  <a:moveTo>
                    <a:pt x="12700" y="0"/>
                  </a:moveTo>
                  <a:cubicBezTo>
                    <a:pt x="12700" y="0"/>
                    <a:pt x="15875" y="161925"/>
                    <a:pt x="15875" y="222250"/>
                  </a:cubicBezTo>
                  <a:cubicBezTo>
                    <a:pt x="15875" y="282575"/>
                    <a:pt x="0" y="390525"/>
                    <a:pt x="0" y="441325"/>
                  </a:cubicBezTo>
                  <a:cubicBezTo>
                    <a:pt x="0" y="492125"/>
                    <a:pt x="6350" y="568325"/>
                    <a:pt x="6350" y="600075"/>
                  </a:cubicBezTo>
                  <a:cubicBezTo>
                    <a:pt x="6350" y="631825"/>
                    <a:pt x="28575" y="819150"/>
                    <a:pt x="31750" y="835025"/>
                  </a:cubicBezTo>
                  <a:cubicBezTo>
                    <a:pt x="34925" y="850900"/>
                    <a:pt x="25400" y="1012825"/>
                    <a:pt x="25400" y="1012825"/>
                  </a:cubicBez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5BA3D1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97748" y="1044587"/>
              <a:ext cx="960644" cy="103709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FFC000"/>
                  </a:solidFill>
                  <a:effectLst/>
                  <a:latin typeface="+mj-lt"/>
                  <a:ea typeface="Verdana" panose="020B0604030504040204" pitchFamily="34" charset="0"/>
                  <a:cs typeface="Century" panose="02040604050505020304" pitchFamily="18" charset="0"/>
                </a:rPr>
                <a:t>Springs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97090" y="2659970"/>
              <a:ext cx="3094248" cy="6331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FFC000"/>
                  </a:solidFill>
                  <a:effectLst/>
                  <a:latin typeface="+mj-lt"/>
                  <a:ea typeface="Verdana" panose="020B0604030504040204" pitchFamily="34" charset="0"/>
                  <a:cs typeface="Century" panose="02040604050505020304" pitchFamily="18" charset="0"/>
                </a:rPr>
                <a:t>Groundwater in joints and in scoriae between flow</a:t>
              </a:r>
              <a:r>
                <a:rPr lang="en-US" sz="1400" dirty="0">
                  <a:solidFill>
                    <a:srgbClr val="FFC000"/>
                  </a:solidFill>
                  <a:effectLst/>
                  <a:latin typeface="+mj-lt"/>
                  <a:ea typeface="Verdana" panose="020B0604030504040204" pitchFamily="34" charset="0"/>
                  <a:cs typeface="Century" panose="02040604050505020304" pitchFamily="18" charset="0"/>
                </a:rPr>
                <a:t>s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01111" y="1080201"/>
              <a:ext cx="1591938" cy="52795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0" marR="0" indent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0070C0"/>
                  </a:solidFill>
                  <a:effectLst/>
                  <a:latin typeface="+mj-lt"/>
                  <a:ea typeface="Verdana" panose="020B0604030504040204" pitchFamily="34" charset="0"/>
                  <a:cs typeface="Century" panose="02040604050505020304" pitchFamily="18" charset="0"/>
                </a:rPr>
                <a:t>Groundwater table</a:t>
              </a:r>
            </a:p>
          </p:txBody>
        </p:sp>
        <p:sp>
          <p:nvSpPr>
            <p:cNvPr id="138" name="Shape 2461"/>
            <p:cNvSpPr/>
            <p:nvPr/>
          </p:nvSpPr>
          <p:spPr>
            <a:xfrm>
              <a:off x="3660547" y="384671"/>
              <a:ext cx="69240" cy="75616"/>
            </a:xfrm>
            <a:custGeom>
              <a:avLst/>
              <a:gdLst/>
              <a:ahLst/>
              <a:cxnLst/>
              <a:rect l="0" t="0" r="0" b="0"/>
              <a:pathLst>
                <a:path w="69240" h="75616">
                  <a:moveTo>
                    <a:pt x="7493" y="0"/>
                  </a:moveTo>
                  <a:lnTo>
                    <a:pt x="69240" y="44297"/>
                  </a:lnTo>
                  <a:lnTo>
                    <a:pt x="0" y="75616"/>
                  </a:lnTo>
                  <a:lnTo>
                    <a:pt x="7493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39" name="Shape 2463"/>
            <p:cNvSpPr/>
            <p:nvPr/>
          </p:nvSpPr>
          <p:spPr>
            <a:xfrm>
              <a:off x="3706622" y="923727"/>
              <a:ext cx="69494" cy="75552"/>
            </a:xfrm>
            <a:custGeom>
              <a:avLst/>
              <a:gdLst/>
              <a:ahLst/>
              <a:cxnLst/>
              <a:rect l="0" t="0" r="0" b="0"/>
              <a:pathLst>
                <a:path w="69494" h="75552">
                  <a:moveTo>
                    <a:pt x="0" y="0"/>
                  </a:moveTo>
                  <a:lnTo>
                    <a:pt x="69494" y="30759"/>
                  </a:lnTo>
                  <a:lnTo>
                    <a:pt x="8115" y="75552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0" name="Shape 2465"/>
            <p:cNvSpPr/>
            <p:nvPr/>
          </p:nvSpPr>
          <p:spPr>
            <a:xfrm>
              <a:off x="3672231" y="1787679"/>
              <a:ext cx="72453" cy="74181"/>
            </a:xfrm>
            <a:custGeom>
              <a:avLst/>
              <a:gdLst/>
              <a:ahLst/>
              <a:cxnLst/>
              <a:rect l="0" t="0" r="0" b="0"/>
              <a:pathLst>
                <a:path w="72453" h="74181">
                  <a:moveTo>
                    <a:pt x="0" y="0"/>
                  </a:moveTo>
                  <a:lnTo>
                    <a:pt x="72453" y="22860"/>
                  </a:lnTo>
                  <a:lnTo>
                    <a:pt x="16421" y="74181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1" name="Shape 2466"/>
            <p:cNvSpPr/>
            <p:nvPr/>
          </p:nvSpPr>
          <p:spPr>
            <a:xfrm>
              <a:off x="1841500" y="2200277"/>
              <a:ext cx="47625" cy="355600"/>
            </a:xfrm>
            <a:custGeom>
              <a:avLst/>
              <a:gdLst/>
              <a:ahLst/>
              <a:cxnLst/>
              <a:rect l="0" t="0" r="0" b="0"/>
              <a:pathLst>
                <a:path w="47625" h="355600">
                  <a:moveTo>
                    <a:pt x="0" y="355600"/>
                  </a:moveTo>
                  <a:lnTo>
                    <a:pt x="47625" y="0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2" name="Shape 2467"/>
            <p:cNvSpPr/>
            <p:nvPr/>
          </p:nvSpPr>
          <p:spPr>
            <a:xfrm>
              <a:off x="1850111" y="2146085"/>
              <a:ext cx="75311" cy="70282"/>
            </a:xfrm>
            <a:custGeom>
              <a:avLst/>
              <a:gdLst/>
              <a:ahLst/>
              <a:cxnLst/>
              <a:rect l="0" t="0" r="0" b="0"/>
              <a:pathLst>
                <a:path w="75311" h="70282">
                  <a:moveTo>
                    <a:pt x="46393" y="0"/>
                  </a:moveTo>
                  <a:lnTo>
                    <a:pt x="75311" y="70282"/>
                  </a:lnTo>
                  <a:lnTo>
                    <a:pt x="0" y="60185"/>
                  </a:lnTo>
                  <a:lnTo>
                    <a:pt x="46393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3" name="Shape 2468"/>
            <p:cNvSpPr/>
            <p:nvPr/>
          </p:nvSpPr>
          <p:spPr>
            <a:xfrm>
              <a:off x="1289050" y="2187577"/>
              <a:ext cx="190500" cy="361950"/>
            </a:xfrm>
            <a:custGeom>
              <a:avLst/>
              <a:gdLst/>
              <a:ahLst/>
              <a:cxnLst/>
              <a:rect l="0" t="0" r="0" b="0"/>
              <a:pathLst>
                <a:path w="190500" h="361950">
                  <a:moveTo>
                    <a:pt x="0" y="361950"/>
                  </a:moveTo>
                  <a:lnTo>
                    <a:pt x="190500" y="0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4" name="Shape 2469"/>
            <p:cNvSpPr/>
            <p:nvPr/>
          </p:nvSpPr>
          <p:spPr>
            <a:xfrm>
              <a:off x="1440853" y="2139240"/>
              <a:ext cx="67246" cy="75933"/>
            </a:xfrm>
            <a:custGeom>
              <a:avLst/>
              <a:gdLst/>
              <a:ahLst/>
              <a:cxnLst/>
              <a:rect l="0" t="0" r="0" b="0"/>
              <a:pathLst>
                <a:path w="67246" h="75933">
                  <a:moveTo>
                    <a:pt x="64275" y="0"/>
                  </a:moveTo>
                  <a:lnTo>
                    <a:pt x="67246" y="75933"/>
                  </a:lnTo>
                  <a:lnTo>
                    <a:pt x="0" y="40539"/>
                  </a:lnTo>
                  <a:lnTo>
                    <a:pt x="64275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5" name="Shape 2470"/>
            <p:cNvSpPr/>
            <p:nvPr/>
          </p:nvSpPr>
          <p:spPr>
            <a:xfrm>
              <a:off x="371475" y="2178052"/>
              <a:ext cx="403225" cy="374650"/>
            </a:xfrm>
            <a:custGeom>
              <a:avLst/>
              <a:gdLst/>
              <a:ahLst/>
              <a:cxnLst/>
              <a:rect l="0" t="0" r="0" b="0"/>
              <a:pathLst>
                <a:path w="403225" h="374650">
                  <a:moveTo>
                    <a:pt x="0" y="374650"/>
                  </a:moveTo>
                  <a:lnTo>
                    <a:pt x="403225" y="0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6" name="Shape 2471"/>
            <p:cNvSpPr/>
            <p:nvPr/>
          </p:nvSpPr>
          <p:spPr>
            <a:xfrm>
              <a:off x="740777" y="2140917"/>
              <a:ext cx="74066" cy="72631"/>
            </a:xfrm>
            <a:custGeom>
              <a:avLst/>
              <a:gdLst/>
              <a:ahLst/>
              <a:cxnLst/>
              <a:rect l="0" t="0" r="0" b="0"/>
              <a:pathLst>
                <a:path w="74066" h="72631">
                  <a:moveTo>
                    <a:pt x="74066" y="0"/>
                  </a:moveTo>
                  <a:lnTo>
                    <a:pt x="51714" y="72631"/>
                  </a:lnTo>
                  <a:lnTo>
                    <a:pt x="0" y="16955"/>
                  </a:lnTo>
                  <a:lnTo>
                    <a:pt x="74066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7" name="Shape 2472"/>
            <p:cNvSpPr/>
            <p:nvPr/>
          </p:nvSpPr>
          <p:spPr>
            <a:xfrm>
              <a:off x="2303780" y="1172643"/>
              <a:ext cx="144755" cy="228524"/>
            </a:xfrm>
            <a:custGeom>
              <a:avLst/>
              <a:gdLst/>
              <a:ahLst/>
              <a:cxnLst/>
              <a:rect l="0" t="0" r="0" b="0"/>
              <a:pathLst>
                <a:path w="144755" h="228524">
                  <a:moveTo>
                    <a:pt x="0" y="228524"/>
                  </a:moveTo>
                  <a:lnTo>
                    <a:pt x="58420" y="0"/>
                  </a:lnTo>
                  <a:lnTo>
                    <a:pt x="144755" y="226187"/>
                  </a:lnTo>
                </a:path>
              </a:pathLst>
            </a:custGeom>
            <a:ln w="9525" cap="flat">
              <a:miter lim="100000"/>
            </a:ln>
          </p:spPr>
          <p:style>
            <a:lnRef idx="1">
              <a:srgbClr val="191915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8" name="Shape 2473"/>
            <p:cNvSpPr/>
            <p:nvPr/>
          </p:nvSpPr>
          <p:spPr>
            <a:xfrm>
              <a:off x="2269515" y="1380936"/>
              <a:ext cx="73622" cy="73165"/>
            </a:xfrm>
            <a:custGeom>
              <a:avLst/>
              <a:gdLst/>
              <a:ahLst/>
              <a:cxnLst/>
              <a:rect l="0" t="0" r="0" b="0"/>
              <a:pathLst>
                <a:path w="73622" h="73165">
                  <a:moveTo>
                    <a:pt x="0" y="0"/>
                  </a:moveTo>
                  <a:lnTo>
                    <a:pt x="73622" y="18821"/>
                  </a:lnTo>
                  <a:lnTo>
                    <a:pt x="20510" y="73165"/>
                  </a:lnTo>
                  <a:lnTo>
                    <a:pt x="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49" name="Shape 2474"/>
            <p:cNvSpPr/>
            <p:nvPr/>
          </p:nvSpPr>
          <p:spPr>
            <a:xfrm>
              <a:off x="2409279" y="1374827"/>
              <a:ext cx="70980" cy="75019"/>
            </a:xfrm>
            <a:custGeom>
              <a:avLst/>
              <a:gdLst/>
              <a:ahLst/>
              <a:cxnLst/>
              <a:rect l="0" t="0" r="0" b="0"/>
              <a:pathLst>
                <a:path w="70980" h="75019">
                  <a:moveTo>
                    <a:pt x="70980" y="0"/>
                  </a:moveTo>
                  <a:lnTo>
                    <a:pt x="58954" y="75019"/>
                  </a:lnTo>
                  <a:lnTo>
                    <a:pt x="0" y="27101"/>
                  </a:lnTo>
                  <a:lnTo>
                    <a:pt x="70980" y="0"/>
                  </a:lnTo>
                  <a:close/>
                </a:path>
              </a:pathLst>
            </a:custGeom>
            <a:ln w="0" cap="flat">
              <a:miter lim="100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191915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9881" y="620255"/>
            <a:ext cx="6142739" cy="590937"/>
          </a:xfrm>
        </p:spPr>
        <p:txBody>
          <a:bodyPr/>
          <a:lstStyle/>
          <a:p>
            <a:r>
              <a:rPr lang="en-US" sz="2800" b="1" dirty="0">
                <a:ea typeface="Verdana" panose="020B0604030504040204" pitchFamily="34" charset="0"/>
                <a:cs typeface="Arial" panose="020B0604020202020204" pitchFamily="34" charset="0"/>
              </a:rPr>
              <a:t>Non-gravity spring</a:t>
            </a:r>
            <a:endParaRPr lang="en-US" sz="2800" dirty="0"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938139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60372"/>
          </a:xfrm>
        </p:spPr>
        <p:txBody>
          <a:bodyPr/>
          <a:lstStyle/>
          <a:p>
            <a:r>
              <a:rPr lang="en-US" sz="3200" dirty="0">
                <a:solidFill>
                  <a:srgbClr val="FFFF00"/>
                </a:solidFill>
              </a:rPr>
              <a:t>2.3.3</a:t>
            </a:r>
            <a:r>
              <a:rPr lang="en-US" sz="3200" dirty="0"/>
              <a:t> Water well and their types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5345" y="1513090"/>
            <a:ext cx="7938655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 well is a hole or shaft, with or without a supporting casing, extending from the ground surface to or into water-bearing earth materials.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permit extraction of groundwater.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If the aquifer is artesian, pumping requirements are less or precluded if sufficient flow is at the ground surface.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   Two types : 1. Open well or dug well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                       2. Tube well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617108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68" y="927570"/>
            <a:ext cx="9404723" cy="1400530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1) Open well and dug well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8468" y="1749469"/>
            <a:ext cx="9157855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Have large diameter , low yield and not very deep.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Diameter vary from 0 to 10m.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Depth may vary from 0 to 20m.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Usually constructed by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digging 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so known as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dug well.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Wall may be of brick masonry  concrete masonry or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precast</a:t>
            </a:r>
            <a:r>
              <a:rPr lang="en-US" sz="2400" dirty="0">
                <a:solidFill>
                  <a:srgbClr val="FF00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rings.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2 types: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shallow well 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FFFF00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deep well</a:t>
            </a:r>
            <a:r>
              <a:rPr lang="en-US" sz="2400" dirty="0"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46656" y="6344956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84907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4" y="983673"/>
            <a:ext cx="4771016" cy="4253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0693" y="5458691"/>
            <a:ext cx="446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Arial" panose="020B0604020202020204" pitchFamily="34" charset="0"/>
              </a:rPr>
              <a:t>Source:- shutterstock.com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73" y="761998"/>
            <a:ext cx="5444836" cy="4475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60473" y="5458691"/>
            <a:ext cx="403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agrilifeextension.tamu.edu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Vindra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4028438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5636" y="1020256"/>
            <a:ext cx="5084015" cy="5236082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Rest on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top water bearing strata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Draw water from surrounding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permeable material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Less yield.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Quantity of water available is uncertain due to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fluctuation of water.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Use for an individual household.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Open to risk of contamination.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Dissolve impurities are less.</a:t>
            </a:r>
          </a:p>
          <a:p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4" y="512619"/>
            <a:ext cx="4396339" cy="673893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  Deep open well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4" y="1020256"/>
            <a:ext cx="6177287" cy="5236082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Rest on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impervious strata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Draw water from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permeable formation lying below impervious strata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through bore hole.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More yield.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Quantity of water available is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more uniform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Use for small community.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Free from suspended particle and bacterial contamination.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Dissolve impurities are more.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body" idx="1"/>
          </p:nvPr>
        </p:nvSpPr>
        <p:spPr>
          <a:xfrm>
            <a:off x="759474" y="512619"/>
            <a:ext cx="4396338" cy="694026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   Shallow open well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274547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  <p:bldP spid="7" grpId="0" build="p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3204" y="838200"/>
            <a:ext cx="4396338" cy="576262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  Gravity well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1648691"/>
            <a:ext cx="4396339" cy="46076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The surface of water in the aquifer outside and surrounding the well is at atmospheric pressure.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99651" y="1137372"/>
            <a:ext cx="4396339" cy="277090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  Artesian well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1648691"/>
            <a:ext cx="4396339" cy="460764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Water flow under the pressure in the well.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Mostly located in the valley of mountain.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Artesian well.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Artesian flowing well.</a:t>
            </a:r>
          </a:p>
          <a:p>
            <a:endParaRPr 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1123144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ea typeface="Verdana" panose="020B0604030504040204" pitchFamily="34" charset="0"/>
                <a:cs typeface="Arial" panose="020B0604020202020204" pitchFamily="34" charset="0"/>
              </a:rPr>
              <a:t>     2) Tube Well</a:t>
            </a:r>
            <a:br>
              <a:rPr lang="en-US" sz="2400" dirty="0">
                <a:cs typeface="Arial" panose="020B0604020202020204" pitchFamily="34" charset="0"/>
              </a:rPr>
            </a:b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122218"/>
            <a:ext cx="8946541" cy="51261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Long pipe sunk into the ground intercepting one or more water bearing strata.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Diameter </a:t>
            </a:r>
            <a:r>
              <a:rPr lang="en-US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80mm to 600mm</a:t>
            </a: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Shallow tube well depth limited to about 30m.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Yield </a:t>
            </a:r>
            <a:r>
              <a:rPr lang="en-US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maximum 20 cubic meter/hour</a:t>
            </a: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Deep tube well depth limited to about 600m.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Yield more than 80 cubic meter/hour.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Strainer type tube well.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Cavity type tube well.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a typeface="Verdana" panose="020B0604030504040204" pitchFamily="34" charset="0"/>
                <a:cs typeface="Arial" panose="020B0604020202020204" pitchFamily="34" charset="0"/>
              </a:rPr>
              <a:t>Slotted type tube well.</a:t>
            </a:r>
          </a:p>
          <a:p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2202730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8" y="618909"/>
            <a:ext cx="3823854" cy="3897673"/>
          </a:xfrm>
        </p:spPr>
      </p:pic>
      <p:sp>
        <p:nvSpPr>
          <p:cNvPr id="5" name="TextBox 4"/>
          <p:cNvSpPr txBox="1"/>
          <p:nvPr/>
        </p:nvSpPr>
        <p:spPr>
          <a:xfrm>
            <a:off x="692728" y="4724399"/>
            <a:ext cx="357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Source:- istockphoto.com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17" y="618909"/>
            <a:ext cx="5450465" cy="428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6917" y="5093731"/>
            <a:ext cx="5353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Source:- grettyimages.com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Vindra"/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698617766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     Strainer type tube well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88474"/>
            <a:ext cx="8946541" cy="495992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Most common and widely used.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Pipe is assembly of strainer and ordinary pipe.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Strainer pipe rest on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aquifer 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and ordinary pipe on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    </a:t>
            </a:r>
            <a:r>
              <a:rPr lang="en-US" sz="2400" dirty="0" err="1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aquicludes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solidFill>
                <a:srgbClr val="FF0000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common strainer consist of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wire</a:t>
            </a:r>
            <a:r>
              <a:rPr lang="en-US" sz="2400" dirty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mesh.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Size</a:t>
            </a:r>
            <a:r>
              <a:rPr lang="en-US" sz="2400" dirty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of opening of wire mesh is D60 to D70 of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     surrounding soil.</a:t>
            </a:r>
          </a:p>
          <a:p>
            <a:endParaRPr lang="en-US" sz="2400" dirty="0">
              <a:cs typeface="Arial" panose="020B0604020202020204" pitchFamily="34" charset="0"/>
            </a:endParaRPr>
          </a:p>
        </p:txBody>
      </p:sp>
      <p:pic>
        <p:nvPicPr>
          <p:cNvPr id="4" name="Picture 4" descr="clip_image002413.jpg (223Ã207)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117" y="788889"/>
            <a:ext cx="3205472" cy="380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47117" y="4752109"/>
            <a:ext cx="320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Source:-Wikipedia.com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909558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517630" y="6280942"/>
            <a:ext cx="533400" cy="70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</a:p>
          <a:p>
            <a:pPr marL="12700">
              <a:spcBef>
                <a:spcPts val="95"/>
              </a:spcBef>
            </a:pPr>
            <a:endParaRPr sz="2200" dirty="0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335E58-4665-473A-890F-1033C792F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53494"/>
            <a:ext cx="7162800" cy="47274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8FF82-2C86-4B1C-930F-4496AD3AF3B6}"/>
              </a:ext>
            </a:extLst>
          </p:cNvPr>
          <p:cNvSpPr txBox="1"/>
          <p:nvPr/>
        </p:nvSpPr>
        <p:spPr>
          <a:xfrm>
            <a:off x="3885692" y="6351863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Source: https://www.wordpress.com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C4736-BFE7-42A5-A721-417E33C5903A}"/>
              </a:ext>
            </a:extLst>
          </p:cNvPr>
          <p:cNvSpPr txBox="1"/>
          <p:nvPr/>
        </p:nvSpPr>
        <p:spPr>
          <a:xfrm>
            <a:off x="2288794" y="328520"/>
            <a:ext cx="8002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2.1</a:t>
            </a:r>
            <a:r>
              <a:rPr lang="en-US" sz="4200" dirty="0"/>
              <a:t> </a:t>
            </a:r>
            <a:r>
              <a:rPr lang="en-US" sz="3200" dirty="0"/>
              <a:t>The Hydrological Cycle</a:t>
            </a:r>
          </a:p>
        </p:txBody>
      </p:sp>
    </p:spTree>
    <p:extLst>
      <p:ext uri="{BB962C8B-B14F-4D97-AF65-F5344CB8AC3E}">
        <p14:creationId xmlns:p14="http://schemas.microsoft.com/office/powerpoint/2010/main" val="53724923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0" r="19100"/>
          <a:stretch>
            <a:fillRect/>
          </a:stretch>
        </p:blipFill>
        <p:spPr>
          <a:xfrm>
            <a:off x="7033201" y="934894"/>
            <a:ext cx="3676361" cy="405274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445" y="263236"/>
            <a:ext cx="5084979" cy="90747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ea typeface="Verdana" panose="020B0604030504040204" pitchFamily="34" charset="0"/>
                <a:cs typeface="Arial" panose="020B0604020202020204" pitchFamily="34" charset="0"/>
              </a:rPr>
              <a:t>    Cavity type tube well</a:t>
            </a:r>
          </a:p>
          <a:p>
            <a:pPr algn="just"/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	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Pipe sunk into the ground and 	rest on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strong clay layer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draw water from only from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bottom.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Initially fine sand with water comes out and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cavity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is formed.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With increase of spherical area of cavity velocity is reduced and sand particle stops entering.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Only one particular aquifer can be tapped. </a:t>
            </a:r>
          </a:p>
          <a:p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33202" y="5153893"/>
            <a:ext cx="367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Source:-yourarticleibrary.com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897199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7027" y="355596"/>
            <a:ext cx="5092906" cy="1002149"/>
          </a:xfrm>
        </p:spPr>
        <p:txBody>
          <a:bodyPr>
            <a:normAutofit/>
          </a:bodyPr>
          <a:lstStyle/>
          <a:p>
            <a:r>
              <a:rPr lang="en-US" sz="2800" dirty="0">
                <a:ea typeface="Verdana" panose="020B0604030504040204" pitchFamily="34" charset="0"/>
                <a:cs typeface="Arial" panose="020B0604020202020204" pitchFamily="34" charset="0"/>
              </a:rPr>
              <a:t>Slotted type tube well</a:t>
            </a:r>
            <a:br>
              <a:rPr lang="en-US" sz="2800" dirty="0"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6691" y="1143000"/>
            <a:ext cx="5874327" cy="5618018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Pipe is slotted for part of its length at one end and for the rest it is plain pipe.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Slotted portion is usually 5m long and penetrates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confined aquifer. 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Slot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25mm*3mm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spacing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10 to 12 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mm.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Prevent the entering of fine sand into the well by mixture of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gravel and course sand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cs typeface="Arial" panose="020B0604020202020204" pitchFamily="34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5000"/>
          <a:stretch>
            <a:fillRect/>
          </a:stretch>
        </p:blipFill>
        <p:spPr>
          <a:xfrm>
            <a:off x="7143510" y="856670"/>
            <a:ext cx="3200400" cy="4338785"/>
          </a:xfrm>
        </p:spPr>
      </p:pic>
      <p:sp>
        <p:nvSpPr>
          <p:cNvPr id="10" name="TextBox 9"/>
          <p:cNvSpPr txBox="1"/>
          <p:nvPr/>
        </p:nvSpPr>
        <p:spPr>
          <a:xfrm>
            <a:off x="7143510" y="5306292"/>
            <a:ext cx="386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Source:- yourarticlelibrary.com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2309942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1294122" y="1751612"/>
          <a:ext cx="9710670" cy="3399601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98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8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3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6033">
                <a:tc>
                  <a:txBody>
                    <a:bodyPr/>
                    <a:lstStyle/>
                    <a:p>
                      <a:r>
                        <a:rPr lang="en-US" sz="2400" dirty="0"/>
                        <a:t>Strainer</a:t>
                      </a:r>
                      <a:r>
                        <a:rPr lang="en-US" sz="2400" baseline="0" dirty="0"/>
                        <a:t> type 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Cavity type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Slotted type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033">
                <a:tc>
                  <a:txBody>
                    <a:bodyPr/>
                    <a:lstStyle/>
                    <a:p>
                      <a:r>
                        <a:rPr lang="en-US" sz="2400" dirty="0"/>
                        <a:t>Consist</a:t>
                      </a:r>
                      <a:r>
                        <a:rPr lang="en-US" sz="2400" baseline="0" dirty="0"/>
                        <a:t> of strainer 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 require of strainer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Consist of slots.  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033">
                <a:tc>
                  <a:txBody>
                    <a:bodyPr/>
                    <a:lstStyle/>
                    <a:p>
                      <a:r>
                        <a:rPr lang="en-US" sz="2400" dirty="0"/>
                        <a:t>Tap more aquifer.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Tap one aquifer.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Tap one aquifer.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1502">
                <a:tc>
                  <a:txBody>
                    <a:bodyPr/>
                    <a:lstStyle/>
                    <a:p>
                      <a:r>
                        <a:rPr lang="en-US" sz="2400" dirty="0"/>
                        <a:t>Surrounded</a:t>
                      </a:r>
                      <a:r>
                        <a:rPr lang="en-US" sz="2400" baseline="0" dirty="0"/>
                        <a:t> by wire mesh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Cavity</a:t>
                      </a:r>
                      <a:r>
                        <a:rPr lang="en-US" sz="2400" baseline="0" dirty="0"/>
                        <a:t> is formed at bottom.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Surrounded</a:t>
                      </a:r>
                      <a:r>
                        <a:rPr lang="en-US" sz="2400" baseline="0" dirty="0"/>
                        <a:t> by</a:t>
                      </a:r>
                    </a:p>
                    <a:p>
                      <a:r>
                        <a:rPr lang="en-US" sz="2400" baseline="0" dirty="0"/>
                        <a:t>gravel and Course sand </a:t>
                      </a:r>
                      <a:endParaRPr lang="en-US" sz="2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Vindra"/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15100959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73" y="256742"/>
            <a:ext cx="5092906" cy="78740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Infiltration Well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73" y="1143000"/>
            <a:ext cx="6811411" cy="1371600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Shallow wells constructed in series along the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bank of river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to collect the water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seeping 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through the bank.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Constructed by brick masonry with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open joint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Manhole provided for inspection purpose.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Series of well are connected by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porous pipe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to a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jack well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Water from jack well is pumped to treatment plant.  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" r="3065"/>
          <a:stretch>
            <a:fillRect/>
          </a:stretch>
        </p:blipFill>
        <p:spPr>
          <a:xfrm>
            <a:off x="7814205" y="1143000"/>
            <a:ext cx="3200400" cy="4329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4205" y="5616015"/>
            <a:ext cx="3097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Source:- water supply ,</a:t>
            </a:r>
            <a:r>
              <a:rPr lang="en-US" dirty="0" err="1">
                <a:latin typeface="+mj-lt"/>
              </a:rPr>
              <a:t>enginnerering</a:t>
            </a:r>
            <a:r>
              <a:rPr lang="en-US" dirty="0">
                <a:latin typeface="+mj-lt"/>
              </a:rPr>
              <a:t>, PN </a:t>
            </a:r>
            <a:r>
              <a:rPr lang="en-US" dirty="0" err="1">
                <a:latin typeface="+mj-lt"/>
              </a:rPr>
              <a:t>modi</a:t>
            </a:r>
            <a:endParaRPr lang="en-US" dirty="0">
              <a:latin typeface="+mj-lt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690366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4250623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671" y="177792"/>
            <a:ext cx="5092906" cy="84744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Collector Well</a:t>
            </a: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0671" y="1143000"/>
            <a:ext cx="6341402" cy="1371600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Consist of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reinforced concrete 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caisson or well about 3 to 6 m diameter.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Horizontal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screened pipe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are projected radially near bottom.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Initial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cost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exceeds that of  ordinary well, but have larger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yield.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Used when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large discharge 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is require but thin highly </a:t>
            </a:r>
            <a:r>
              <a:rPr lang="en-US" sz="24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permeable aquifer</a:t>
            </a:r>
            <a:r>
              <a:rPr lang="en-US" sz="2400" dirty="0">
                <a:ea typeface="Verdana" panose="020B0604030504040204" pitchFamily="34" charset="0"/>
                <a:cs typeface="Arial" panose="020B0604020202020204" pitchFamily="34" charset="0"/>
              </a:rPr>
              <a:t> is available.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" b="3162"/>
          <a:stretch>
            <a:fillRect/>
          </a:stretch>
        </p:blipFill>
        <p:spPr>
          <a:xfrm>
            <a:off x="7877800" y="1025236"/>
            <a:ext cx="3413654" cy="4433455"/>
          </a:xfrm>
        </p:spPr>
      </p:pic>
      <p:sp>
        <p:nvSpPr>
          <p:cNvPr id="10" name="TextBox 9"/>
          <p:cNvSpPr txBox="1"/>
          <p:nvPr/>
        </p:nvSpPr>
        <p:spPr>
          <a:xfrm>
            <a:off x="7877800" y="5611091"/>
            <a:ext cx="3311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Source:- pinterest.com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880618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571" y="0"/>
            <a:ext cx="8825659" cy="810491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sz="3200" dirty="0">
                <a:solidFill>
                  <a:srgbClr val="FFFF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2.4</a:t>
            </a:r>
            <a:r>
              <a:rPr lang="en-US" sz="3200" dirty="0">
                <a:solidFill>
                  <a:schemeClr val="tx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  Selection of Water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05571" y="810491"/>
            <a:ext cx="10556562" cy="5903374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ea typeface="Verdana" panose="020B0604030504040204" pitchFamily="34" charset="0"/>
                <a:cs typeface="Arial" panose="020B0604020202020204" pitchFamily="34" charset="0"/>
              </a:rPr>
              <a:t>1. Location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ea typeface="Verdana" panose="020B0604030504040204" pitchFamily="34" charset="0"/>
                <a:cs typeface="Arial" panose="020B0604020202020204" pitchFamily="34" charset="0"/>
              </a:rPr>
              <a:t>Source should be near to community area.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ea typeface="Verdana" panose="020B0604030504040204" pitchFamily="34" charset="0"/>
                <a:cs typeface="Arial" panose="020B0604020202020204" pitchFamily="34" charset="0"/>
              </a:rPr>
              <a:t>If both surface water and ground water is available, use of  surface source is preferred due to adverse environmental effects such as lowering of ground level.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ea typeface="Verdana" panose="020B0604030504040204" pitchFamily="34" charset="0"/>
                <a:cs typeface="Arial" panose="020B0604020202020204" pitchFamily="34" charset="0"/>
              </a:rPr>
              <a:t>Water should be conveyed through gravity.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ea typeface="Verdana" panose="020B0604030504040204" pitchFamily="34" charset="0"/>
              </a:rPr>
              <a:t>2. Quantity of water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ea typeface="Verdana" panose="020B0604030504040204" pitchFamily="34" charset="0"/>
              </a:rPr>
              <a:t>Sources should be sufficient to cater the demands of community even in the driest period.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ea typeface="Verdana" panose="020B0604030504040204" pitchFamily="34" charset="0"/>
              </a:rPr>
              <a:t>All water is not allowed to be tapped for water supply system.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400" dirty="0"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259057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415637"/>
            <a:ext cx="8825659" cy="560416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ea typeface="Verdana" panose="020B0604030504040204" pitchFamily="34" charset="0"/>
                <a:cs typeface="Arial" panose="020B0604020202020204" pitchFamily="34" charset="0"/>
              </a:rPr>
              <a:t>3</a:t>
            </a:r>
            <a:r>
              <a:rPr lang="en-US" sz="2400" b="1" dirty="0">
                <a:ea typeface="Verdana" panose="020B0604030504040204" pitchFamily="34" charset="0"/>
              </a:rPr>
              <a:t>.</a:t>
            </a:r>
            <a:r>
              <a:rPr lang="en-US" sz="2400" b="1" dirty="0">
                <a:ea typeface="Verdana" panose="020B0604030504040204" pitchFamily="34" charset="0"/>
                <a:cs typeface="Arial" panose="020B0604020202020204" pitchFamily="34" charset="0"/>
              </a:rPr>
              <a:t>Quality of water</a:t>
            </a:r>
            <a:r>
              <a:rPr lang="en-US" sz="2400" b="1" dirty="0">
                <a:ea typeface="Verdana" panose="020B0604030504040204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</a:rPr>
              <a:t>The water should be wholesome safe and free from pollution of any kind.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</a:rPr>
              <a:t>Treatment should avoided as far as possible.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ea typeface="Verdana" panose="020B0604030504040204" pitchFamily="34" charset="0"/>
                <a:cs typeface="Arial" panose="020B0604020202020204" pitchFamily="34" charset="0"/>
              </a:rPr>
              <a:t>4. Cost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ea typeface="Verdana" panose="020B0604030504040204" pitchFamily="34" charset="0"/>
              </a:rPr>
              <a:t>Cost of system should minimized so that water can be supply at affordable price.</a:t>
            </a:r>
          </a:p>
          <a:p>
            <a:pPr>
              <a:lnSpc>
                <a:spcPct val="150000"/>
              </a:lnSpc>
            </a:pPr>
            <a:endParaRPr lang="en-US" sz="2400" dirty="0"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12E9282-8711-4FA8-869A-E4809B841F16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Vindra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3272934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82" y="2478555"/>
            <a:ext cx="10287239" cy="3674272"/>
          </a:xfrm>
        </p:spPr>
        <p:txBody>
          <a:bodyPr/>
          <a:lstStyle/>
          <a:p>
            <a:pPr algn="ctr"/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922561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80547" y="6234379"/>
            <a:ext cx="1809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24000" y="455561"/>
            <a:ext cx="8991599" cy="5052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dirty="0">
                <a:cs typeface="Arial"/>
              </a:rPr>
              <a:t>Phenomena Of Hydrological Cycle</a:t>
            </a:r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BB920F3C-329A-43E3-AAFE-A3D63B2E7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190591"/>
              </p:ext>
            </p:extLst>
          </p:nvPr>
        </p:nvGraphicFramePr>
        <p:xfrm>
          <a:off x="1524000" y="1459179"/>
          <a:ext cx="9214022" cy="477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247">
                  <a:extLst>
                    <a:ext uri="{9D8B030D-6E8A-4147-A177-3AD203B41FA5}">
                      <a16:colId xmlns:a16="http://schemas.microsoft.com/office/drawing/2014/main" val="3711370931"/>
                    </a:ext>
                  </a:extLst>
                </a:gridCol>
                <a:gridCol w="2086194">
                  <a:extLst>
                    <a:ext uri="{9D8B030D-6E8A-4147-A177-3AD203B41FA5}">
                      <a16:colId xmlns:a16="http://schemas.microsoft.com/office/drawing/2014/main" val="2026258934"/>
                    </a:ext>
                  </a:extLst>
                </a:gridCol>
                <a:gridCol w="6258581">
                  <a:extLst>
                    <a:ext uri="{9D8B030D-6E8A-4147-A177-3AD203B41FA5}">
                      <a16:colId xmlns:a16="http://schemas.microsoft.com/office/drawing/2014/main" val="1091102716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r>
                        <a:rPr lang="en-US" dirty="0" err="1"/>
                        <a:t>S.No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Phenomenon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93108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Evaporation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Conversion of liquid water into gaseous state.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04597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Condensation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Conversion of </a:t>
                      </a:r>
                      <a:r>
                        <a:rPr lang="en-US" dirty="0" err="1"/>
                        <a:t>vapour</a:t>
                      </a:r>
                      <a:r>
                        <a:rPr lang="en-US" dirty="0"/>
                        <a:t> into liquid.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717934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form of water that falls in the earth surface.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15255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Infiltration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Absorption of water into soil layer.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01416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Runoff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 of precipitated water from higher to lower elevation.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432586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Evapotranspiration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of water </a:t>
                      </a:r>
                      <a:r>
                        <a:rPr lang="en-US" dirty="0" err="1"/>
                        <a:t>vapour</a:t>
                      </a:r>
                      <a:r>
                        <a:rPr lang="en-US" dirty="0"/>
                        <a:t> from plants into the air.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2574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 surface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 of water below the ground surface.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559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452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502051" y="6312376"/>
            <a:ext cx="180975" cy="70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lang="en-US" sz="2200" spc="-5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</a:p>
          <a:p>
            <a:pPr marL="12700">
              <a:spcBef>
                <a:spcPts val="95"/>
              </a:spcBef>
            </a:pPr>
            <a:endParaRPr sz="22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F65D6-E58F-430B-B562-493A6820B642}"/>
              </a:ext>
            </a:extLst>
          </p:cNvPr>
          <p:cNvSpPr txBox="1"/>
          <p:nvPr/>
        </p:nvSpPr>
        <p:spPr>
          <a:xfrm flipH="1">
            <a:off x="1828801" y="601103"/>
            <a:ext cx="8335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2.2 Sources Of Water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3B0CA-CCAF-46E4-B5E9-B41C30706E04}"/>
              </a:ext>
            </a:extLst>
          </p:cNvPr>
          <p:cNvSpPr txBox="1"/>
          <p:nvPr/>
        </p:nvSpPr>
        <p:spPr>
          <a:xfrm flipH="1">
            <a:off x="1841156" y="1275354"/>
            <a:ext cx="8335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2.2.1 Surface Sources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50C728-E90F-490A-9EC0-AC5306838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078877"/>
            <a:ext cx="2590800" cy="19161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AA3CA1-9489-4525-8194-8104DD5C8538}"/>
              </a:ext>
            </a:extLst>
          </p:cNvPr>
          <p:cNvSpPr txBox="1"/>
          <p:nvPr/>
        </p:nvSpPr>
        <p:spPr>
          <a:xfrm>
            <a:off x="2505559" y="3913010"/>
            <a:ext cx="276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theconstructor.org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67BB02-CC70-464F-BE30-3AE00807FB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50" y="2032666"/>
            <a:ext cx="2593630" cy="19468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85CC28-ED69-420F-9744-667FF6E4F593}"/>
              </a:ext>
            </a:extLst>
          </p:cNvPr>
          <p:cNvSpPr txBox="1"/>
          <p:nvPr/>
        </p:nvSpPr>
        <p:spPr>
          <a:xfrm>
            <a:off x="6891422" y="3933161"/>
            <a:ext cx="276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www.wikipedia.org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9A4B7B4-C190-4119-99FF-9532D4C75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447960"/>
            <a:ext cx="2590800" cy="19405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87C1E3-D895-490D-97E6-575339340CEC}"/>
              </a:ext>
            </a:extLst>
          </p:cNvPr>
          <p:cNvSpPr txBox="1"/>
          <p:nvPr/>
        </p:nvSpPr>
        <p:spPr>
          <a:xfrm>
            <a:off x="2505559" y="6388559"/>
            <a:ext cx="276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www.tr3dent.com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FA748B-EE1F-4EFD-A07E-223900FA0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328" y="4394826"/>
            <a:ext cx="2619375" cy="1902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9D2D29-7589-402F-BC47-FE2590CFCDDA}"/>
              </a:ext>
            </a:extLst>
          </p:cNvPr>
          <p:cNvSpPr txBox="1"/>
          <p:nvPr/>
        </p:nvSpPr>
        <p:spPr>
          <a:xfrm>
            <a:off x="7004350" y="6226653"/>
            <a:ext cx="40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www.denverwatertap.org</a:t>
            </a:r>
          </a:p>
        </p:txBody>
      </p:sp>
    </p:spTree>
    <p:extLst>
      <p:ext uri="{BB962C8B-B14F-4D97-AF65-F5344CB8AC3E}">
        <p14:creationId xmlns:p14="http://schemas.microsoft.com/office/powerpoint/2010/main" val="1939116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sldNum" sz="quarter" idx="4294967295"/>
          </p:nvPr>
        </p:nvSpPr>
        <p:spPr>
          <a:xfrm>
            <a:off x="11380308" y="6280521"/>
            <a:ext cx="628813" cy="422782"/>
          </a:xfrm>
          <a:prstGeom prst="rect">
            <a:avLst/>
          </a:prstGeom>
        </p:spPr>
        <p:txBody>
          <a:bodyPr vert="horz" wrap="square" lIns="0" tIns="101193" rIns="0" bIns="0" rtlCol="0" anchor="b">
            <a:spAutoFit/>
          </a:bodyPr>
          <a:lstStyle/>
          <a:p>
            <a:pPr marL="25400">
              <a:lnSpc>
                <a:spcPts val="2530"/>
              </a:lnSpc>
            </a:pPr>
            <a:r>
              <a:rPr lang="en-US" sz="2400" spc="-5" dirty="0"/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A0750-EE91-4173-89B2-17AF64904921}"/>
              </a:ext>
            </a:extLst>
          </p:cNvPr>
          <p:cNvSpPr txBox="1"/>
          <p:nvPr/>
        </p:nvSpPr>
        <p:spPr>
          <a:xfrm>
            <a:off x="927507" y="399846"/>
            <a:ext cx="708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Rivers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86DF1-0E2D-49AC-B819-AB87CE0DA083}"/>
              </a:ext>
            </a:extLst>
          </p:cNvPr>
          <p:cNvSpPr txBox="1"/>
          <p:nvPr/>
        </p:nvSpPr>
        <p:spPr>
          <a:xfrm>
            <a:off x="927507" y="1379110"/>
            <a:ext cx="1017592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A river is a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natural channel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that carries surface runoff from higher elevation to a lower elevation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It receives runoff from a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catchment area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or a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runoff basin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+mj-lt"/>
                <a:cs typeface="Arial" panose="020B0604020202020204" pitchFamily="34" charset="0"/>
              </a:rPr>
              <a:t>The size of river depends upon the number of tributaries, as the number of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tributaries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increases, so does the size of the river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C6F63A-3FC8-4C81-A492-0569022C4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52" y="4077877"/>
            <a:ext cx="3250390" cy="17793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229BC6-8F95-4B9D-98C0-42E0C376FF39}"/>
              </a:ext>
            </a:extLst>
          </p:cNvPr>
          <p:cNvSpPr txBox="1"/>
          <p:nvPr/>
        </p:nvSpPr>
        <p:spPr>
          <a:xfrm>
            <a:off x="3924300" y="6210931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www.ardeaprints.com</a:t>
            </a:r>
          </a:p>
        </p:txBody>
      </p:sp>
    </p:spTree>
    <p:extLst>
      <p:ext uri="{BB962C8B-B14F-4D97-AF65-F5344CB8AC3E}">
        <p14:creationId xmlns:p14="http://schemas.microsoft.com/office/powerpoint/2010/main" val="3042657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87DEA60-3653-4D64-83E6-03222E8040A4}"/>
              </a:ext>
            </a:extLst>
          </p:cNvPr>
          <p:cNvSpPr txBox="1"/>
          <p:nvPr/>
        </p:nvSpPr>
        <p:spPr>
          <a:xfrm>
            <a:off x="1676401" y="179173"/>
            <a:ext cx="708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Types Of Rivers: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ED469-1122-47C6-ABAD-95B93A40C1B4}"/>
              </a:ext>
            </a:extLst>
          </p:cNvPr>
          <p:cNvSpPr txBox="1"/>
          <p:nvPr/>
        </p:nvSpPr>
        <p:spPr>
          <a:xfrm>
            <a:off x="1828800" y="998041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Perennial rivers: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Water is available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throughout the year</a:t>
            </a:r>
          </a:p>
          <a:p>
            <a:endParaRPr lang="en-US" sz="2400" dirty="0">
              <a:latin typeface="+mj-lt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Non-Perennial rivers:</a:t>
            </a: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Water is available only during the </a:t>
            </a:r>
            <a:r>
              <a:rPr lang="en-US" sz="2400" dirty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rainy and monsoon 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season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079184-0568-4C6C-9D5E-946C9253E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3733800"/>
            <a:ext cx="2847975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C68A52-99F2-497B-8784-0D105D5F96B5}"/>
              </a:ext>
            </a:extLst>
          </p:cNvPr>
          <p:cNvSpPr txBox="1"/>
          <p:nvPr/>
        </p:nvSpPr>
        <p:spPr>
          <a:xfrm>
            <a:off x="2133601" y="5334000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Source: www.wikipedia.org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3F2139-FE8C-477A-9762-68BC076B0A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28" y="3733801"/>
            <a:ext cx="2845829" cy="16007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7ACD11-67F3-4AFC-A67C-74707DC4FEFA}"/>
              </a:ext>
            </a:extLst>
          </p:cNvPr>
          <p:cNvSpPr txBox="1"/>
          <p:nvPr/>
        </p:nvSpPr>
        <p:spPr>
          <a:xfrm>
            <a:off x="7210428" y="5348366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Source: www.wikipedia.org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AFED7BE1-5E9D-4B91-851A-B95EC1D2D032}"/>
              </a:ext>
            </a:extLst>
          </p:cNvPr>
          <p:cNvSpPr txBox="1">
            <a:spLocks/>
          </p:cNvSpPr>
          <p:nvPr/>
        </p:nvSpPr>
        <p:spPr bwMode="gray">
          <a:xfrm>
            <a:off x="10834299" y="5870104"/>
            <a:ext cx="838199" cy="7291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ctr" defTabSz="457200" rtl="0" eaLnBrk="1" latinLnBrk="0" hangingPunct="1">
              <a:defRPr sz="28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50664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Custom 2">
      <a:majorFont>
        <a:latin typeface="Vindra"/>
        <a:ea typeface=""/>
        <a:cs typeface=""/>
      </a:majorFont>
      <a:minorFont>
        <a:latin typeface="Vindra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333</TotalTime>
  <Words>3172</Words>
  <Application>Microsoft Office PowerPoint</Application>
  <PresentationFormat>Widescreen</PresentationFormat>
  <Paragraphs>530</Paragraphs>
  <Slides>57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Verdana</vt:lpstr>
      <vt:lpstr>Vindra</vt:lpstr>
      <vt:lpstr>Wingdings</vt:lpstr>
      <vt:lpstr>Wingdings 3</vt:lpstr>
      <vt:lpstr>Ion</vt:lpstr>
      <vt:lpstr>Microsoft Excel Worksheet</vt:lpstr>
      <vt:lpstr>Sources of Water</vt:lpstr>
      <vt:lpstr>The Objective Of The Presentation Is To Familiarize Students About</vt:lpstr>
      <vt:lpstr>Presentation Outline </vt:lpstr>
      <vt:lpstr>PowerPoint Presentation</vt:lpstr>
      <vt:lpstr>PowerPoint Presentation</vt:lpstr>
      <vt:lpstr>Phenomena Of Hydrological Cycle</vt:lpstr>
      <vt:lpstr>PowerPoint Presentation</vt:lpstr>
      <vt:lpstr>PowerPoint Presentation</vt:lpstr>
      <vt:lpstr>PowerPoint Presentation</vt:lpstr>
      <vt:lpstr>Hydraulic Structures Built Across Rivers</vt:lpstr>
      <vt:lpstr>Quality of River/Stream Water</vt:lpstr>
      <vt:lpstr>Stream</vt:lpstr>
      <vt:lpstr>Types of Stream on the Basis of Groundwater Flow</vt:lpstr>
      <vt:lpstr>PowerPoint Presentation</vt:lpstr>
      <vt:lpstr>Ponds</vt:lpstr>
      <vt:lpstr>Impounded Reservoir</vt:lpstr>
      <vt:lpstr>Location Of Reservoir</vt:lpstr>
      <vt:lpstr>PowerPoint Presentation</vt:lpstr>
      <vt:lpstr>2.2.6 Calculation of  Reservoir Capacity</vt:lpstr>
      <vt:lpstr>1. Graphical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 Ground Water </vt:lpstr>
      <vt:lpstr>PowerPoint Presentation</vt:lpstr>
      <vt:lpstr>PowerPoint Presentation</vt:lpstr>
      <vt:lpstr>PowerPoint Presentation</vt:lpstr>
      <vt:lpstr>2. Unconfined aquifer</vt:lpstr>
      <vt:lpstr>ii) Aquiclude</vt:lpstr>
      <vt:lpstr>PowerPoint Presentation</vt:lpstr>
      <vt:lpstr>Gravity spring </vt:lpstr>
      <vt:lpstr>PowerPoint Presentation</vt:lpstr>
      <vt:lpstr>b) Contact spring</vt:lpstr>
      <vt:lpstr>c) Artesian spring</vt:lpstr>
      <vt:lpstr>PowerPoint Presentation</vt:lpstr>
      <vt:lpstr>Non-gravity spring</vt:lpstr>
      <vt:lpstr>2.3.3 Water well and their types</vt:lpstr>
      <vt:lpstr>1) Open well and dug well</vt:lpstr>
      <vt:lpstr>PowerPoint Presentation</vt:lpstr>
      <vt:lpstr>PowerPoint Presentation</vt:lpstr>
      <vt:lpstr>PowerPoint Presentation</vt:lpstr>
      <vt:lpstr>     2) Tube Well </vt:lpstr>
      <vt:lpstr>PowerPoint Presentation</vt:lpstr>
      <vt:lpstr>     Strainer type tube well</vt:lpstr>
      <vt:lpstr>PowerPoint Presentation</vt:lpstr>
      <vt:lpstr>Slotted type tube well </vt:lpstr>
      <vt:lpstr>PowerPoint Presentation</vt:lpstr>
      <vt:lpstr>Infiltration Well</vt:lpstr>
      <vt:lpstr>Collector Well</vt:lpstr>
      <vt:lpstr>2.4  Selection of Water Sources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Pradip luitel</dc:creator>
  <cp:lastModifiedBy>Pradip luitel</cp:lastModifiedBy>
  <cp:revision>47</cp:revision>
  <dcterms:created xsi:type="dcterms:W3CDTF">2019-12-19T06:55:06Z</dcterms:created>
  <dcterms:modified xsi:type="dcterms:W3CDTF">2019-12-27T15:36:44Z</dcterms:modified>
</cp:coreProperties>
</file>